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modernComment_101_AEA2270C.xml" ContentType="application/vnd.ms-powerpoint.comment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7" r:id="rId5"/>
    <p:sldId id="258" r:id="rId6"/>
    <p:sldId id="1104" r:id="rId7"/>
    <p:sldId id="266" r:id="rId8"/>
    <p:sldId id="269" r:id="rId9"/>
    <p:sldId id="270" r:id="rId10"/>
    <p:sldId id="1105" r:id="rId11"/>
    <p:sldId id="1106" r:id="rId12"/>
    <p:sldId id="268" r:id="rId13"/>
    <p:sldId id="1107" r:id="rId14"/>
    <p:sldId id="1108" r:id="rId15"/>
    <p:sldId id="281" r:id="rId16"/>
    <p:sldId id="1109" r:id="rId17"/>
    <p:sldId id="289" r:id="rId18"/>
    <p:sldId id="292" r:id="rId19"/>
    <p:sldId id="288" r:id="rId20"/>
    <p:sldId id="1110" r:id="rId21"/>
    <p:sldId id="303" r:id="rId22"/>
    <p:sldId id="295" r:id="rId23"/>
    <p:sldId id="296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20C592-8F19-AB41-9C3D-9F63D9ED8155}" name="Madeleine Roux" initials="MR" userId="S::Madeleine.Roux@fabernovel.ey.com::438e7ad0-3535-4613-a9f5-6e0e3d4ae16c" providerId="AD"/>
  <p188:author id="{66F20CCC-7AF0-27D2-C1A3-90D7C127F60B}" name="Justine Francois" initials="JF" userId="S::Justine.Francois@fabernovel.ey.com::a3959104-cad8-4a0c-b365-e40a6b578b4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C75F6D-FA59-4961-A17B-2ED37BE79BED}" v="2" dt="2026-05-06T13:34:37.4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689" autoAdjust="0"/>
    <p:restoredTop sz="94660"/>
  </p:normalViewPr>
  <p:slideViewPr>
    <p:cSldViewPr snapToGrid="0">
      <p:cViewPr varScale="1">
        <p:scale>
          <a:sx n="63" d="100"/>
          <a:sy n="63" d="100"/>
        </p:scale>
        <p:origin x="3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omments/modernComment_101_AEA2270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E1AFD05-95B1-034A-A555-F378285521A6}" authorId="{6820C592-8F19-AB41-9C3D-9F63D9ED8155}" status="resolved" created="2025-06-27T09:32:56.47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29862412" sldId="257"/>
      <ac:spMk id="8" creationId="{31D624B0-E9C6-EE54-AB85-31EFE571AF02}"/>
      <ac:txMk cp="0">
        <ac:context len="42" hash="3953681537"/>
      </ac:txMk>
    </ac:txMkLst>
    <p188:pos x="3334554" y="206087"/>
    <p188:replyLst>
      <p188:reply id="{ABD21806-FF54-9548-A3B6-D4E17EF56A1B}" authorId="{66F20CCC-7AF0-27D2-C1A3-90D7C127F60B}" created="2025-06-27T12:43:31.210">
        <p188:txBody>
          <a:bodyPr/>
          <a:lstStyle/>
          <a:p>
            <a:r>
              <a:rPr lang="fr-FR"/>
              <a:t>Yes, il y aura plusieurs ateliers 
</a:t>
            </a:r>
          </a:p>
        </p188:txBody>
      </p188:reply>
    </p188:replyLst>
    <p188:txBody>
      <a:bodyPr/>
      <a:lstStyle/>
      <a:p>
        <a:r>
          <a:rPr lang="fr-FR"/>
          <a:t>Normal le S 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D2153-6BF7-4641-A53A-C06579447C44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44099-147B-0C43-8AC0-C089407BF0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962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256CA2-9C24-F84B-AE75-AFB24B4D5741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556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8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onnecteur droit 9"/>
          <p:cNvSpPr/>
          <p:nvPr/>
        </p:nvSpPr>
        <p:spPr>
          <a:xfrm>
            <a:off x="1049118" y="6034299"/>
            <a:ext cx="2333746" cy="1"/>
          </a:xfrm>
          <a:prstGeom prst="line">
            <a:avLst/>
          </a:prstGeom>
          <a:ln w="50800">
            <a:solidFill>
              <a:srgbClr val="E5281D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3" name="Connecteur droit 10"/>
          <p:cNvSpPr/>
          <p:nvPr/>
        </p:nvSpPr>
        <p:spPr>
          <a:xfrm>
            <a:off x="3460408" y="6034299"/>
            <a:ext cx="7289684" cy="1"/>
          </a:xfrm>
          <a:prstGeom prst="line">
            <a:avLst/>
          </a:prstGeom>
          <a:ln w="50800">
            <a:solidFill>
              <a:srgbClr val="E5281D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4" name="Connecteur droit 11"/>
          <p:cNvSpPr/>
          <p:nvPr/>
        </p:nvSpPr>
        <p:spPr>
          <a:xfrm>
            <a:off x="10805044" y="6034299"/>
            <a:ext cx="353758" cy="1"/>
          </a:xfrm>
          <a:prstGeom prst="line">
            <a:avLst/>
          </a:prstGeom>
          <a:ln w="50800">
            <a:solidFill>
              <a:srgbClr val="E5281D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55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116" y="6220045"/>
            <a:ext cx="2333747" cy="473644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53376" y="1068830"/>
            <a:ext cx="9300820" cy="342934"/>
          </a:xfrm>
          <a:prstGeom prst="rect">
            <a:avLst/>
          </a:prstGeom>
        </p:spPr>
        <p:txBody>
          <a:bodyPr/>
          <a:lstStyle>
            <a:lvl1pPr marL="0" indent="0" defTabSz="913042">
              <a:spcBef>
                <a:spcPts val="0"/>
              </a:spcBef>
              <a:buSzTx/>
              <a:buFontTx/>
              <a:buNone/>
              <a:defRPr sz="1700" b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6521" defTabSz="913042">
              <a:spcBef>
                <a:spcPts val="0"/>
              </a:spcBef>
              <a:buSzTx/>
              <a:buFontTx/>
              <a:buNone/>
              <a:defRPr sz="1700" b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3042" defTabSz="913042">
              <a:spcBef>
                <a:spcPts val="0"/>
              </a:spcBef>
              <a:buSzTx/>
              <a:buFontTx/>
              <a:buNone/>
              <a:defRPr sz="1700" b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69563" defTabSz="913042">
              <a:spcBef>
                <a:spcPts val="0"/>
              </a:spcBef>
              <a:buSzTx/>
              <a:buFontTx/>
              <a:buNone/>
              <a:defRPr sz="1700" b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6085" defTabSz="913042">
              <a:spcBef>
                <a:spcPts val="0"/>
              </a:spcBef>
              <a:buSzTx/>
              <a:buFontTx/>
              <a:buNone/>
              <a:defRPr sz="1700" b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6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000352" y="6352483"/>
            <a:ext cx="245403" cy="226986"/>
          </a:xfrm>
          <a:prstGeom prst="rect">
            <a:avLst/>
          </a:prstGeom>
        </p:spPr>
        <p:txBody>
          <a:bodyPr/>
          <a:lstStyle>
            <a:lvl1pPr>
              <a:defRPr sz="1000" b="1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‹N°›</a:t>
            </a:fld>
            <a:endParaRPr/>
          </a:p>
        </p:txBody>
      </p:sp>
      <p:sp>
        <p:nvSpPr>
          <p:cNvPr id="261" name="Texte du titre"/>
          <p:cNvSpPr txBox="1">
            <a:spLocks noGrp="1"/>
          </p:cNvSpPr>
          <p:nvPr>
            <p:ph type="title"/>
          </p:nvPr>
        </p:nvSpPr>
        <p:spPr>
          <a:xfrm>
            <a:off x="953376" y="585154"/>
            <a:ext cx="9300820" cy="445814"/>
          </a:xfrm>
          <a:prstGeom prst="rect">
            <a:avLst/>
          </a:prstGeom>
        </p:spPr>
        <p:txBody>
          <a:bodyPr anchor="t"/>
          <a:lstStyle>
            <a:lvl1pPr defTabSz="913042">
              <a:defRPr sz="2800" b="1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262" name="Espace réservé du texte 3"/>
          <p:cNvSpPr>
            <a:spLocks noGrp="1"/>
          </p:cNvSpPr>
          <p:nvPr>
            <p:ph type="body" idx="21" hasCustomPrompt="1"/>
          </p:nvPr>
        </p:nvSpPr>
        <p:spPr>
          <a:xfrm>
            <a:off x="953377" y="1906563"/>
            <a:ext cx="10206471" cy="3978882"/>
          </a:xfrm>
          <a:prstGeom prst="rect">
            <a:avLst/>
          </a:prstGeom>
        </p:spPr>
        <p:txBody>
          <a:bodyPr/>
          <a:lstStyle>
            <a:lvl1pPr marL="0" indent="0" defTabSz="913042">
              <a:lnSpc>
                <a:spcPct val="100000"/>
              </a:lnSpc>
              <a:spcBef>
                <a:spcPts val="1100"/>
              </a:spcBef>
              <a:buSzTx/>
              <a:buFontTx/>
              <a:buNone/>
              <a:defRPr sz="1700" i="1">
                <a:solidFill>
                  <a:srgbClr val="85746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Niveau 1 (Arial italique 18 pt) Chapeau de la slide sur plusieurs lignes
Niveau 2 (Arial regular 14 pt) Texte courant
Niveau 3 [Arial bold 14 pt] Titre de paragraphe avec puce automatique numérotée
Niveau 4 [Arial regular 14 pt] avec puce ronde
Niveau 5 [Arial regular 14 pt] avec puce tiret</a:t>
            </a:r>
          </a:p>
        </p:txBody>
      </p:sp>
    </p:spTree>
    <p:extLst>
      <p:ext uri="{BB962C8B-B14F-4D97-AF65-F5344CB8AC3E}">
        <p14:creationId xmlns:p14="http://schemas.microsoft.com/office/powerpoint/2010/main" val="1372058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B3B0B0-5E4F-A6E1-E56D-3E7BA2E0761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079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Interne</a:t>
            </a:r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microsoft.com/office/2018/10/relationships/comments" Target="../comments/modernComment_101_AEA2270C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sv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sv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26D186EC-3CC9-9B5B-B41C-399B62770630}"/>
              </a:ext>
            </a:extLst>
          </p:cNvPr>
          <p:cNvGrpSpPr/>
          <p:nvPr/>
        </p:nvGrpSpPr>
        <p:grpSpPr>
          <a:xfrm>
            <a:off x="-32436" y="42656"/>
            <a:ext cx="12224436" cy="6859422"/>
            <a:chOff x="-7750" y="7748"/>
            <a:chExt cx="9143709" cy="5138543"/>
          </a:xfrm>
        </p:grpSpPr>
        <p:pic>
          <p:nvPicPr>
            <p:cNvPr id="5" name="Graphique 4">
              <a:extLst>
                <a:ext uri="{FF2B5EF4-FFF2-40B4-BE49-F238E27FC236}">
                  <a16:creationId xmlns:a16="http://schemas.microsoft.com/office/drawing/2014/main" id="{A7629758-33EE-33EA-5CFF-919AD39FC84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346848" y="7748"/>
              <a:ext cx="2789111" cy="3414547"/>
            </a:xfrm>
            <a:prstGeom prst="rect">
              <a:avLst/>
            </a:prstGeom>
          </p:spPr>
        </p:pic>
        <p:pic>
          <p:nvPicPr>
            <p:cNvPr id="6" name="Graphique 5">
              <a:extLst>
                <a:ext uri="{FF2B5EF4-FFF2-40B4-BE49-F238E27FC236}">
                  <a16:creationId xmlns:a16="http://schemas.microsoft.com/office/drawing/2014/main" id="{794EA60D-AB7E-DB53-1C90-F6A86255B8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750" y="2813580"/>
              <a:ext cx="4056888" cy="2332711"/>
            </a:xfrm>
            <a:prstGeom prst="rect">
              <a:avLst/>
            </a:prstGeom>
          </p:spPr>
        </p:pic>
      </p:grpSp>
      <p:pic>
        <p:nvPicPr>
          <p:cNvPr id="7" name="Graphique 6">
            <a:extLst>
              <a:ext uri="{FF2B5EF4-FFF2-40B4-BE49-F238E27FC236}">
                <a16:creationId xmlns:a16="http://schemas.microsoft.com/office/drawing/2014/main" id="{F8F337FF-0AA4-606D-1320-C74A5D64B5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69005" y="105960"/>
            <a:ext cx="5901327" cy="663739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1D624B0-E9C6-EE54-AB85-31EFE571AF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6346" y="2211859"/>
            <a:ext cx="4620944" cy="163981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334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algn="ctr"/>
            <a:r>
              <a:rPr lang="fr-FR" b="1" dirty="0"/>
              <a:t>Outils d’aide à la création d’évènements </a:t>
            </a:r>
            <a:endParaRPr lang="en-US" b="1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25C1579-7C0C-0A3C-AE7F-63889E649D8C}"/>
              </a:ext>
            </a:extLst>
          </p:cNvPr>
          <p:cNvSpPr txBox="1">
            <a:spLocks/>
          </p:cNvSpPr>
          <p:nvPr/>
        </p:nvSpPr>
        <p:spPr>
          <a:xfrm>
            <a:off x="3866346" y="3851678"/>
            <a:ext cx="4620944" cy="7063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buNone/>
              <a:defRPr sz="1524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6521" indent="0" algn="ctr" defTabSz="457200" rtl="0" eaLnBrk="1" latinLnBrk="0" hangingPunct="1">
              <a:buNone/>
              <a:defRPr sz="19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042" indent="0" algn="ctr" defTabSz="457200" rtl="0" eaLnBrk="1" latinLnBrk="0" hangingPunct="1">
              <a:buNone/>
              <a:defRPr sz="1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9563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085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2606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9127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5648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2169" indent="0" algn="ctr" defTabSz="457200" rtl="0" eaLnBrk="1" latinLnBrk="0" hangingPunct="1">
              <a:buNone/>
              <a:defRPr sz="1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dirty="0">
                <a:solidFill>
                  <a:srgbClr val="A6B5DC"/>
                </a:solidFill>
                <a:latin typeface="Montserrat Medium" pitchFamily="2" charset="77"/>
              </a:rPr>
              <a:t>France services de Murat</a:t>
            </a:r>
          </a:p>
          <a:p>
            <a:pPr algn="ctr"/>
            <a:r>
              <a:rPr lang="fr-FR" sz="1400" dirty="0">
                <a:solidFill>
                  <a:srgbClr val="A6B5DC"/>
                </a:solidFill>
                <a:latin typeface="Montserrat Medium" pitchFamily="2" charset="77"/>
              </a:rPr>
              <a:t>Hautes Terres Communautés</a:t>
            </a:r>
            <a:endParaRPr lang="en-US" sz="1400" dirty="0">
              <a:solidFill>
                <a:srgbClr val="A6B5DC"/>
              </a:solidFill>
              <a:latin typeface="Montserrat Medium" pitchFamily="2" charset="77"/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9824CCC-9506-F11C-5468-2ADA40159775}"/>
              </a:ext>
            </a:extLst>
          </p:cNvPr>
          <p:cNvGrpSpPr/>
          <p:nvPr/>
        </p:nvGrpSpPr>
        <p:grpSpPr>
          <a:xfrm>
            <a:off x="10360022" y="5963573"/>
            <a:ext cx="1754623" cy="674735"/>
            <a:chOff x="7295743" y="5783064"/>
            <a:chExt cx="2500591" cy="961595"/>
          </a:xfrm>
        </p:grpSpPr>
        <p:pic>
          <p:nvPicPr>
            <p:cNvPr id="11" name="Picture 2" descr="France Services - Commune de Sainte-Fortunade">
              <a:extLst>
                <a:ext uri="{FF2B5EF4-FFF2-40B4-BE49-F238E27FC236}">
                  <a16:creationId xmlns:a16="http://schemas.microsoft.com/office/drawing/2014/main" id="{139C1291-92A4-FC56-E2B3-C00E89BE08B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BB51C70E-B316-3F5E-3771-97D66F38B4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90516E1E-5075-9478-96E8-C60FF09AF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4068" y="105960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Une image contenant Police, Graphique, texte, conception&#10;&#10;Description générée automatiquement, Picture">
            <a:extLst>
              <a:ext uri="{FF2B5EF4-FFF2-40B4-BE49-F238E27FC236}">
                <a16:creationId xmlns:a16="http://schemas.microsoft.com/office/drawing/2014/main" id="{AD72D4D0-32D3-F29D-CB5B-E13C67CDD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9" y="105960"/>
            <a:ext cx="1104062" cy="84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Une image contenant texte, Police, logo, Graphique&#10;&#10;Description générée automatiquement, Picture">
            <a:extLst>
              <a:ext uri="{FF2B5EF4-FFF2-40B4-BE49-F238E27FC236}">
                <a16:creationId xmlns:a16="http://schemas.microsoft.com/office/drawing/2014/main" id="{C8F2E837-34AA-7066-EB41-056F193F0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85" y="486591"/>
            <a:ext cx="1485016" cy="34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86241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BA394-7420-290B-A9F5-1D53D7E24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FF4AA2-EF91-606C-D61F-1DC4DE2E32A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10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9A41AB-8CC8-ABB1-A5CD-40DB539A3C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D0E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5E934A9C-05B1-E81A-9CF3-AC9343A0A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5629412" cy="3113927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7E99A913-E4A6-62F4-9F41-59B814022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2527" y="113341"/>
            <a:ext cx="5901327" cy="6637393"/>
          </a:xfrm>
          <a:prstGeom prst="rect">
            <a:avLst/>
          </a:prstGeom>
        </p:spPr>
      </p:pic>
      <p:sp>
        <p:nvSpPr>
          <p:cNvPr id="11" name="Titre 14">
            <a:extLst>
              <a:ext uri="{FF2B5EF4-FFF2-40B4-BE49-F238E27FC236}">
                <a16:creationId xmlns:a16="http://schemas.microsoft.com/office/drawing/2014/main" id="{1C516FFA-4E06-ED36-6FB5-77F2318E374E}"/>
              </a:ext>
            </a:extLst>
          </p:cNvPr>
          <p:cNvSpPr txBox="1">
            <a:spLocks/>
          </p:cNvSpPr>
          <p:nvPr/>
        </p:nvSpPr>
        <p:spPr>
          <a:xfrm>
            <a:off x="3796220" y="3000375"/>
            <a:ext cx="4613939" cy="1476675"/>
          </a:xfrm>
          <a:prstGeom prst="rect">
            <a:avLst/>
          </a:prstGeom>
        </p:spPr>
        <p:txBody>
          <a:bodyPr anchor="t"/>
          <a:lstStyle>
            <a:lvl1pPr algn="l" defTabSz="9130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r-FR" dirty="0">
                <a:latin typeface="Montserrat" pitchFamily="2" charset="77"/>
              </a:rPr>
              <a:t>STRUCTURATION</a:t>
            </a:r>
            <a:endParaRPr lang="fr-FR" b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225991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A359-0F0C-3C89-4DF9-C9F80E96D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15965-C983-D8E1-4045-A5A80C8C427B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C81F255A-47E5-CA89-5C47-CA3F5214B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3F9FEDCC-E477-53D4-2085-8A3BE18B2844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49EC907F-B547-70B9-43C4-51C8ABD6ABD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5875732A-A4BE-96B2-F286-78ED20E0A3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3D443AD5-A34D-F153-9B0C-18996ED2F747}"/>
              </a:ext>
            </a:extLst>
          </p:cNvPr>
          <p:cNvSpPr txBox="1"/>
          <p:nvPr/>
        </p:nvSpPr>
        <p:spPr>
          <a:xfrm>
            <a:off x="5262662" y="207895"/>
            <a:ext cx="64138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1F377D"/>
                </a:solidFill>
                <a:latin typeface="Montserrat" pitchFamily="2" charset="77"/>
              </a:rPr>
              <a:t>Éléments facilitants </a:t>
            </a:r>
            <a:r>
              <a:rPr lang="fr-FR" sz="1000" b="0">
                <a:solidFill>
                  <a:srgbClr val="1F377D"/>
                </a:solidFill>
                <a:latin typeface="Montserrat" pitchFamily="2" charset="77"/>
              </a:rPr>
              <a:t>: météo agréable, rythme local calme, saison propice</a:t>
            </a:r>
          </a:p>
          <a:p>
            <a:endParaRPr lang="fr-FR" sz="1000" b="0">
              <a:solidFill>
                <a:srgbClr val="1F377D"/>
              </a:solidFill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1F377D"/>
                </a:solidFill>
                <a:latin typeface="Montserrat" pitchFamily="2" charset="77"/>
              </a:rPr>
              <a:t>Contraintes fortes </a:t>
            </a:r>
            <a:r>
              <a:rPr lang="fr-FR" sz="1000" b="0">
                <a:solidFill>
                  <a:srgbClr val="1F377D"/>
                </a:solidFill>
                <a:latin typeface="Montserrat" pitchFamily="2" charset="77"/>
              </a:rPr>
              <a:t>: indisponibilité lieu/équipe, vacances scolaires, surcharge événementielle</a:t>
            </a:r>
          </a:p>
          <a:p>
            <a:endParaRPr lang="fr-FR" sz="1000">
              <a:solidFill>
                <a:srgbClr val="1F377D"/>
              </a:solidFill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1F377D"/>
                </a:solidFill>
                <a:latin typeface="Montserrat" pitchFamily="2" charset="77"/>
              </a:rPr>
              <a:t>Événements concurrents </a:t>
            </a:r>
            <a:r>
              <a:rPr lang="fr-FR" sz="1000" b="0">
                <a:solidFill>
                  <a:srgbClr val="1F377D"/>
                </a:solidFill>
                <a:latin typeface="Montserrat" pitchFamily="2" charset="77"/>
              </a:rPr>
              <a:t>: fêtes locales, foires, événements municipaux</a:t>
            </a:r>
          </a:p>
          <a:p>
            <a:endParaRPr lang="fr-FR" sz="1000" b="0">
              <a:solidFill>
                <a:srgbClr val="1F377D"/>
              </a:solidFill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1F377D"/>
                </a:solidFill>
                <a:latin typeface="Montserrat" pitchFamily="2" charset="77"/>
              </a:rPr>
              <a:t>Opportunités stratégiques </a:t>
            </a:r>
            <a:r>
              <a:rPr lang="fr-FR" sz="1000" b="0">
                <a:solidFill>
                  <a:srgbClr val="1F377D"/>
                </a:solidFill>
                <a:latin typeface="Montserrat" pitchFamily="2" charset="77"/>
              </a:rPr>
              <a:t>: rentrée scolaire, Semaine des services publics, journées du patrimoine</a:t>
            </a:r>
            <a:r>
              <a:rPr lang="fr-FR" sz="1000">
                <a:solidFill>
                  <a:srgbClr val="1F377D"/>
                </a:solidFill>
                <a:latin typeface="Montserrat" pitchFamily="2" charset="77"/>
              </a:rPr>
              <a:t>, anniversaire local, saison agricole…</a:t>
            </a:r>
            <a:endParaRPr lang="fr-FR" sz="1000" b="0">
              <a:solidFill>
                <a:srgbClr val="1F377D"/>
              </a:solidFill>
              <a:latin typeface="Montserrat" pitchFamily="2" charset="77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7B49505-B81A-66F7-033F-895496EE7CD8}"/>
              </a:ext>
            </a:extLst>
          </p:cNvPr>
          <p:cNvSpPr/>
          <p:nvPr/>
        </p:nvSpPr>
        <p:spPr>
          <a:xfrm>
            <a:off x="5312090" y="231884"/>
            <a:ext cx="196381" cy="19638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31D9E8-08CF-F793-8657-36E01FD02B17}"/>
              </a:ext>
            </a:extLst>
          </p:cNvPr>
          <p:cNvSpPr/>
          <p:nvPr/>
        </p:nvSpPr>
        <p:spPr>
          <a:xfrm>
            <a:off x="5312090" y="545995"/>
            <a:ext cx="196381" cy="196381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8336B3E5-6BBA-83AF-8A7D-8798E092C8FF}"/>
              </a:ext>
            </a:extLst>
          </p:cNvPr>
          <p:cNvSpPr/>
          <p:nvPr/>
        </p:nvSpPr>
        <p:spPr>
          <a:xfrm>
            <a:off x="5312090" y="852633"/>
            <a:ext cx="196381" cy="1963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89A26A98-8F1C-55EE-A476-4286D8991F8A}"/>
              </a:ext>
            </a:extLst>
          </p:cNvPr>
          <p:cNvSpPr/>
          <p:nvPr/>
        </p:nvSpPr>
        <p:spPr>
          <a:xfrm>
            <a:off x="5312090" y="1154535"/>
            <a:ext cx="196381" cy="196381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9647CF52-0F3B-64A4-AD94-9919AFF93CA1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Construction du</a:t>
            </a:r>
          </a:p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calendrier</a:t>
            </a:r>
            <a:endParaRPr lang="fr-FR" sz="2800" b="1" dirty="0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D1808B1-5139-2DD9-1121-8F9DF14A0633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FD796086-B15A-07F1-CC64-ACCAFE526F56}"/>
              </a:ext>
            </a:extLst>
          </p:cNvPr>
          <p:cNvGrpSpPr/>
          <p:nvPr/>
        </p:nvGrpSpPr>
        <p:grpSpPr>
          <a:xfrm>
            <a:off x="878114" y="1665028"/>
            <a:ext cx="10439312" cy="2185340"/>
            <a:chOff x="878114" y="1665027"/>
            <a:chExt cx="10439312" cy="446281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6CCAC1A-4EC2-6ED2-6D87-4CF0272B734F}"/>
                </a:ext>
              </a:extLst>
            </p:cNvPr>
            <p:cNvSpPr/>
            <p:nvPr/>
          </p:nvSpPr>
          <p:spPr>
            <a:xfrm>
              <a:off x="878114" y="1665027"/>
              <a:ext cx="3439886" cy="597023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accent1">
                      <a:lumMod val="50000"/>
                    </a:schemeClr>
                  </a:solidFill>
                  <a:latin typeface="Montserrat" pitchFamily="2" charset="77"/>
                </a:rPr>
                <a:t>Janvier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630B97-16DA-330E-0966-18A37E34E1FC}"/>
                </a:ext>
              </a:extLst>
            </p:cNvPr>
            <p:cNvSpPr/>
            <p:nvPr/>
          </p:nvSpPr>
          <p:spPr>
            <a:xfrm>
              <a:off x="878114" y="2334622"/>
              <a:ext cx="3439886" cy="152769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7468346-D6FA-3CA5-DDA5-ADD7CD1A4373}"/>
                </a:ext>
              </a:extLst>
            </p:cNvPr>
            <p:cNvSpPr/>
            <p:nvPr/>
          </p:nvSpPr>
          <p:spPr>
            <a:xfrm>
              <a:off x="4376057" y="1665027"/>
              <a:ext cx="3439886" cy="597023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accent1">
                      <a:lumMod val="50000"/>
                    </a:schemeClr>
                  </a:solidFill>
                  <a:latin typeface="Montserrat" pitchFamily="2" charset="77"/>
                </a:rPr>
                <a:t>Février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8326D0C-F623-9B27-B763-9A2A61901460}"/>
                </a:ext>
              </a:extLst>
            </p:cNvPr>
            <p:cNvSpPr/>
            <p:nvPr/>
          </p:nvSpPr>
          <p:spPr>
            <a:xfrm>
              <a:off x="4376057" y="2334622"/>
              <a:ext cx="3439886" cy="152769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FDEF02-6CCB-69F3-979C-DA1572610B77}"/>
                </a:ext>
              </a:extLst>
            </p:cNvPr>
            <p:cNvSpPr/>
            <p:nvPr/>
          </p:nvSpPr>
          <p:spPr>
            <a:xfrm>
              <a:off x="7877540" y="1665027"/>
              <a:ext cx="3439886" cy="597023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accent1">
                      <a:lumMod val="50000"/>
                    </a:schemeClr>
                  </a:solidFill>
                  <a:latin typeface="Montserrat" pitchFamily="2" charset="77"/>
                </a:rPr>
                <a:t>Mars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7AE456-6313-F1C4-1F3C-F4973A0F130D}"/>
                </a:ext>
              </a:extLst>
            </p:cNvPr>
            <p:cNvSpPr/>
            <p:nvPr/>
          </p:nvSpPr>
          <p:spPr>
            <a:xfrm>
              <a:off x="7877540" y="2334622"/>
              <a:ext cx="3439886" cy="152769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200">
                <a:solidFill>
                  <a:schemeClr val="tx1"/>
                </a:solidFill>
                <a:latin typeface="Montserrat" pitchFamily="2" charset="77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C5F3B6F-091F-2088-6BDA-67DFEC297828}"/>
                </a:ext>
              </a:extLst>
            </p:cNvPr>
            <p:cNvSpPr/>
            <p:nvPr/>
          </p:nvSpPr>
          <p:spPr>
            <a:xfrm>
              <a:off x="878114" y="4016692"/>
              <a:ext cx="3439886" cy="406400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accent1">
                      <a:lumMod val="50000"/>
                    </a:schemeClr>
                  </a:solidFill>
                  <a:latin typeface="Montserrat" pitchFamily="2" charset="77"/>
                </a:rPr>
                <a:t>Avril 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1C9A688-9D80-A604-9193-13788ABE28D3}"/>
                </a:ext>
              </a:extLst>
            </p:cNvPr>
            <p:cNvSpPr/>
            <p:nvPr/>
          </p:nvSpPr>
          <p:spPr>
            <a:xfrm>
              <a:off x="878114" y="4495664"/>
              <a:ext cx="3439886" cy="16321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AFC05E0-E23E-DB59-4778-095C47E3EBEA}"/>
                </a:ext>
              </a:extLst>
            </p:cNvPr>
            <p:cNvSpPr/>
            <p:nvPr/>
          </p:nvSpPr>
          <p:spPr>
            <a:xfrm>
              <a:off x="4376057" y="4016692"/>
              <a:ext cx="3439886" cy="406400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accent1">
                      <a:lumMod val="50000"/>
                    </a:schemeClr>
                  </a:solidFill>
                  <a:latin typeface="Montserrat" pitchFamily="2" charset="77"/>
                </a:rPr>
                <a:t>Mai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B6D8B3E-FC41-BF32-2142-B8F7785B537D}"/>
                </a:ext>
              </a:extLst>
            </p:cNvPr>
            <p:cNvSpPr/>
            <p:nvPr/>
          </p:nvSpPr>
          <p:spPr>
            <a:xfrm>
              <a:off x="4376057" y="4495664"/>
              <a:ext cx="3439886" cy="16321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i="1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  <a:p>
              <a:endParaRPr lang="fr-FR" sz="1200" i="1">
                <a:solidFill>
                  <a:schemeClr val="tx1"/>
                </a:solidFill>
                <a:latin typeface="Montserrat" pitchFamily="2" charset="77"/>
              </a:endParaRPr>
            </a:p>
            <a:p>
              <a:endParaRPr lang="fr-FR" sz="1200" i="1">
                <a:solidFill>
                  <a:schemeClr val="tx1"/>
                </a:solidFill>
                <a:latin typeface="Montserrat" pitchFamily="2" charset="77"/>
              </a:endParaRPr>
            </a:p>
            <a:p>
              <a:endParaRPr lang="fr-FR" sz="1200" i="1">
                <a:solidFill>
                  <a:schemeClr val="tx1"/>
                </a:solidFill>
                <a:latin typeface="Montserrat" pitchFamily="2" charset="77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9D8B715-D26F-3ADC-AFE4-44D5568FB5AB}"/>
                </a:ext>
              </a:extLst>
            </p:cNvPr>
            <p:cNvSpPr/>
            <p:nvPr/>
          </p:nvSpPr>
          <p:spPr>
            <a:xfrm>
              <a:off x="7877540" y="4016692"/>
              <a:ext cx="3439886" cy="406400"/>
            </a:xfrm>
            <a:prstGeom prst="rect">
              <a:avLst/>
            </a:prstGeom>
            <a:solidFill>
              <a:srgbClr val="B8C9E4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altLang="fr-FR" sz="1600" b="1" dirty="0">
                  <a:solidFill>
                    <a:srgbClr val="0B2A39"/>
                  </a:solidFill>
                  <a:latin typeface="Montserrat" pitchFamily="2" charset="77"/>
                </a:rPr>
                <a:t>Juin</a:t>
              </a:r>
              <a:endParaRPr lang="fr-FR" sz="1600" b="1" dirty="0">
                <a:solidFill>
                  <a:srgbClr val="0B2A39"/>
                </a:solidFill>
                <a:latin typeface="Montserrat" pitchFamily="2" charset="77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6C938F9-E4FD-AB8B-91CD-FA717BA3A5C9}"/>
                </a:ext>
              </a:extLst>
            </p:cNvPr>
            <p:cNvSpPr/>
            <p:nvPr/>
          </p:nvSpPr>
          <p:spPr>
            <a:xfrm>
              <a:off x="7877540" y="4495664"/>
              <a:ext cx="3439886" cy="16321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>
                  <a:solidFill>
                    <a:schemeClr val="tx1"/>
                  </a:solidFill>
                  <a:latin typeface="Montserrat" pitchFamily="2" charset="77"/>
                </a:rPr>
                <a:t>Xx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9CFDA676-3226-FB5D-68B5-F5F124AEA7AD}"/>
              </a:ext>
            </a:extLst>
          </p:cNvPr>
          <p:cNvSpPr/>
          <p:nvPr/>
        </p:nvSpPr>
        <p:spPr>
          <a:xfrm>
            <a:off x="878114" y="3937234"/>
            <a:ext cx="3439886" cy="292348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Juillet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F44741C-158B-347E-B8C5-C3E08522FBAB}"/>
              </a:ext>
            </a:extLst>
          </p:cNvPr>
          <p:cNvSpPr/>
          <p:nvPr/>
        </p:nvSpPr>
        <p:spPr>
          <a:xfrm>
            <a:off x="878114" y="4265119"/>
            <a:ext cx="3439886" cy="74807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9ABC5A6-883C-C307-3E55-71D003478FF7}"/>
              </a:ext>
            </a:extLst>
          </p:cNvPr>
          <p:cNvSpPr/>
          <p:nvPr/>
        </p:nvSpPr>
        <p:spPr>
          <a:xfrm>
            <a:off x="4376057" y="3937234"/>
            <a:ext cx="3439886" cy="292348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Aout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3E21F9A-A375-32ED-B36A-499EDF581DC4}"/>
              </a:ext>
            </a:extLst>
          </p:cNvPr>
          <p:cNvSpPr/>
          <p:nvPr/>
        </p:nvSpPr>
        <p:spPr>
          <a:xfrm>
            <a:off x="4376057" y="4265119"/>
            <a:ext cx="3439886" cy="74807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1F3A4B-271C-117C-E097-A88E86066B1B}"/>
              </a:ext>
            </a:extLst>
          </p:cNvPr>
          <p:cNvSpPr/>
          <p:nvPr/>
        </p:nvSpPr>
        <p:spPr>
          <a:xfrm>
            <a:off x="7877540" y="3937234"/>
            <a:ext cx="3439886" cy="292348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Septembre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967DF93-6D1A-4886-E5F4-1C1B8A916F83}"/>
              </a:ext>
            </a:extLst>
          </p:cNvPr>
          <p:cNvSpPr/>
          <p:nvPr/>
        </p:nvSpPr>
        <p:spPr>
          <a:xfrm>
            <a:off x="7877540" y="4265119"/>
            <a:ext cx="3439886" cy="748079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0D5F238-1280-8A55-822B-99586C05FE55}"/>
              </a:ext>
            </a:extLst>
          </p:cNvPr>
          <p:cNvSpPr/>
          <p:nvPr/>
        </p:nvSpPr>
        <p:spPr>
          <a:xfrm>
            <a:off x="878114" y="5088791"/>
            <a:ext cx="3439886" cy="199005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Octobre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93376E5-4F21-7E0E-42F5-D1A9B6D07011}"/>
              </a:ext>
            </a:extLst>
          </p:cNvPr>
          <p:cNvSpPr/>
          <p:nvPr/>
        </p:nvSpPr>
        <p:spPr>
          <a:xfrm>
            <a:off x="878114" y="5323332"/>
            <a:ext cx="3439886" cy="799242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E9DDBA4-98A6-7AEF-20D6-CB07C03DC444}"/>
              </a:ext>
            </a:extLst>
          </p:cNvPr>
          <p:cNvSpPr/>
          <p:nvPr/>
        </p:nvSpPr>
        <p:spPr>
          <a:xfrm>
            <a:off x="4376057" y="5088791"/>
            <a:ext cx="3439886" cy="199005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Novembre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5A6D7C0-755B-6664-8623-8E1A67DD5165}"/>
              </a:ext>
            </a:extLst>
          </p:cNvPr>
          <p:cNvSpPr/>
          <p:nvPr/>
        </p:nvSpPr>
        <p:spPr>
          <a:xfrm>
            <a:off x="4376057" y="5323332"/>
            <a:ext cx="3439886" cy="799242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D6EC94B-EDDB-4CE4-FEB0-5F1D96EF9693}"/>
              </a:ext>
            </a:extLst>
          </p:cNvPr>
          <p:cNvSpPr/>
          <p:nvPr/>
        </p:nvSpPr>
        <p:spPr>
          <a:xfrm>
            <a:off x="7877540" y="5088791"/>
            <a:ext cx="3439886" cy="199005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1600" b="1">
                <a:solidFill>
                  <a:srgbClr val="0B2A39"/>
                </a:solidFill>
                <a:latin typeface="Montserrat" pitchFamily="2" charset="77"/>
              </a:rPr>
              <a:t>Décembre</a:t>
            </a:r>
            <a:endParaRPr lang="fr-FR" sz="1600" b="1" dirty="0">
              <a:solidFill>
                <a:srgbClr val="0B2A39"/>
              </a:solidFill>
              <a:latin typeface="Montserrat" pitchFamily="2" charset="77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39507DB-AC4A-CCBC-2E1A-98512754F88A}"/>
              </a:ext>
            </a:extLst>
          </p:cNvPr>
          <p:cNvSpPr/>
          <p:nvPr/>
        </p:nvSpPr>
        <p:spPr>
          <a:xfrm>
            <a:off x="7877540" y="5323332"/>
            <a:ext cx="3439886" cy="799242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1513698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1DCAA-C69E-9E35-648E-3DAF98273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7D05B-07AC-D152-080F-8BCCF6B75089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2F3EEEE2-F2CD-872C-1571-272439C29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4953825E-6D45-8878-E9A5-72E833B55A69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7B1E8216-2704-AAD3-B8E0-2DC5D9634F4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E435AA89-69E3-459B-B54B-52D64147FB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13F7E34-2D33-C2EC-319F-B15B9485B71E}"/>
              </a:ext>
            </a:extLst>
          </p:cNvPr>
          <p:cNvSpPr/>
          <p:nvPr/>
        </p:nvSpPr>
        <p:spPr>
          <a:xfrm>
            <a:off x="878114" y="1506251"/>
            <a:ext cx="3439886" cy="597023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Ressources essentielles </a:t>
            </a:r>
          </a:p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à mobiliser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5DBD27-BF70-D6AE-869C-147162A21A0B}"/>
              </a:ext>
            </a:extLst>
          </p:cNvPr>
          <p:cNvSpPr/>
          <p:nvPr/>
        </p:nvSpPr>
        <p:spPr>
          <a:xfrm>
            <a:off x="878114" y="2175846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06B15C-3962-C4C7-3D60-238C6FEC36CD}"/>
              </a:ext>
            </a:extLst>
          </p:cNvPr>
          <p:cNvSpPr/>
          <p:nvPr/>
        </p:nvSpPr>
        <p:spPr>
          <a:xfrm>
            <a:off x="4376057" y="1506251"/>
            <a:ext cx="3439886" cy="597023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Ressources existantes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352856-DBC2-3A50-DDAD-F41891764215}"/>
              </a:ext>
            </a:extLst>
          </p:cNvPr>
          <p:cNvSpPr/>
          <p:nvPr/>
        </p:nvSpPr>
        <p:spPr>
          <a:xfrm>
            <a:off x="4376057" y="2175846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AFE400-9712-702C-24D6-18EA2C87D527}"/>
              </a:ext>
            </a:extLst>
          </p:cNvPr>
          <p:cNvSpPr/>
          <p:nvPr/>
        </p:nvSpPr>
        <p:spPr>
          <a:xfrm>
            <a:off x="7877540" y="1506251"/>
            <a:ext cx="3439886" cy="597023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Éléments de communication à produire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6C73BF-CF4C-BB1A-B6E3-2C27EEBFA313}"/>
              </a:ext>
            </a:extLst>
          </p:cNvPr>
          <p:cNvSpPr/>
          <p:nvPr/>
        </p:nvSpPr>
        <p:spPr>
          <a:xfrm>
            <a:off x="7877540" y="2175846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98E2FC-E740-C9A0-27EB-B349D6C73D6A}"/>
              </a:ext>
            </a:extLst>
          </p:cNvPr>
          <p:cNvSpPr/>
          <p:nvPr/>
        </p:nvSpPr>
        <p:spPr>
          <a:xfrm>
            <a:off x="878114" y="3816259"/>
            <a:ext cx="3439886" cy="488201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Acteurs à contacter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E8D2B2-C629-E136-C9A6-AA3C1C76E0FB}"/>
              </a:ext>
            </a:extLst>
          </p:cNvPr>
          <p:cNvSpPr/>
          <p:nvPr/>
        </p:nvSpPr>
        <p:spPr>
          <a:xfrm>
            <a:off x="878114" y="4377032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E8B2080-419A-AB77-11DC-DA48670BBD20}"/>
              </a:ext>
            </a:extLst>
          </p:cNvPr>
          <p:cNvSpPr/>
          <p:nvPr/>
        </p:nvSpPr>
        <p:spPr>
          <a:xfrm>
            <a:off x="4376057" y="3816259"/>
            <a:ext cx="3439886" cy="488201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Échéances majeures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C27B92-8030-E9E1-A172-F47A185EE31F}"/>
              </a:ext>
            </a:extLst>
          </p:cNvPr>
          <p:cNvSpPr/>
          <p:nvPr/>
        </p:nvSpPr>
        <p:spPr>
          <a:xfrm>
            <a:off x="4376057" y="4377032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8FAA75B-2385-3174-F8E5-74A4EB318515}"/>
              </a:ext>
            </a:extLst>
          </p:cNvPr>
          <p:cNvSpPr/>
          <p:nvPr/>
        </p:nvSpPr>
        <p:spPr>
          <a:xfrm>
            <a:off x="7877540" y="3816259"/>
            <a:ext cx="3439886" cy="488201"/>
          </a:xfrm>
          <a:prstGeom prst="rect">
            <a:avLst/>
          </a:prstGeom>
          <a:solidFill>
            <a:srgbClr val="FF949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1600" b="1">
                <a:solidFill>
                  <a:srgbClr val="FFFFFF"/>
                </a:solidFill>
                <a:latin typeface="Montserrat" pitchFamily="2" charset="77"/>
              </a:rPr>
              <a:t>Responsable du temps fort</a:t>
            </a:r>
            <a:endParaRPr lang="fr-FR" sz="1600" b="1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3D64402-7AA1-9BCB-5C84-2C308F652427}"/>
              </a:ext>
            </a:extLst>
          </p:cNvPr>
          <p:cNvSpPr/>
          <p:nvPr/>
        </p:nvSpPr>
        <p:spPr>
          <a:xfrm>
            <a:off x="7877540" y="4377032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Xx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A9D598A-946E-3A37-0152-870E4F0C33AB}"/>
              </a:ext>
            </a:extLst>
          </p:cNvPr>
          <p:cNvSpPr txBox="1"/>
          <p:nvPr/>
        </p:nvSpPr>
        <p:spPr>
          <a:xfrm>
            <a:off x="11827239" y="59211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C4A42DF-FAE6-3659-3950-2BE5B13D007E}"/>
              </a:ext>
            </a:extLst>
          </p:cNvPr>
          <p:cNvSpPr txBox="1"/>
          <p:nvPr/>
        </p:nvSpPr>
        <p:spPr>
          <a:xfrm>
            <a:off x="9565895" y="239924"/>
            <a:ext cx="2024913" cy="400110"/>
          </a:xfrm>
          <a:prstGeom prst="rect">
            <a:avLst/>
          </a:prstGeom>
          <a:solidFill>
            <a:srgbClr val="48599F"/>
          </a:solidFill>
        </p:spPr>
        <p:txBody>
          <a:bodyPr wrap="square" rtlCol="0">
            <a:spAutoFit/>
          </a:bodyPr>
          <a:lstStyle/>
          <a:p>
            <a:r>
              <a:rPr lang="fr-FR" sz="2000" b="1">
                <a:solidFill>
                  <a:schemeClr val="bg1"/>
                </a:solidFill>
                <a:latin typeface="Montserrat" pitchFamily="2" charset="77"/>
              </a:rPr>
              <a:t>Temps fort #1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CD105CE-5B15-B775-30CB-9A31AB43625B}"/>
              </a:ext>
            </a:extLst>
          </p:cNvPr>
          <p:cNvSpPr txBox="1"/>
          <p:nvPr/>
        </p:nvSpPr>
        <p:spPr>
          <a:xfrm>
            <a:off x="9343159" y="690012"/>
            <a:ext cx="2327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>
                <a:solidFill>
                  <a:srgbClr val="20387E"/>
                </a:solidFill>
                <a:latin typeface="Montserrat" pitchFamily="2" charset="77"/>
              </a:rPr>
              <a:t>Conférence interactive</a:t>
            </a:r>
          </a:p>
        </p:txBody>
      </p:sp>
      <p:sp>
        <p:nvSpPr>
          <p:cNvPr id="14" name="Titre 4">
            <a:extLst>
              <a:ext uri="{FF2B5EF4-FFF2-40B4-BE49-F238E27FC236}">
                <a16:creationId xmlns:a16="http://schemas.microsoft.com/office/drawing/2014/main" id="{5A92ED89-F90B-83D0-7D34-CED9046F3DE1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Listing des éléments logistiques par temps fort</a:t>
            </a:r>
            <a:endParaRPr lang="fr-FR" sz="2800" b="1" dirty="0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906A668-1528-EECE-89DE-E4CFAA5AB30A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4070850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EC2DC-6466-1325-F802-40CE96BCE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3F8592A-2E40-8C28-9817-152BE360F69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13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92C1F3-A18C-EBAE-04EE-244D244D80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D0E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E0B668A7-5F93-7CE9-EBF6-4B4800FB0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5629412" cy="3113927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B32E2E62-A567-D7C8-5EA2-1B4AFD01C7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2527" y="113341"/>
            <a:ext cx="5901327" cy="6637393"/>
          </a:xfrm>
          <a:prstGeom prst="rect">
            <a:avLst/>
          </a:prstGeom>
        </p:spPr>
      </p:pic>
      <p:sp>
        <p:nvSpPr>
          <p:cNvPr id="11" name="Titre 14">
            <a:extLst>
              <a:ext uri="{FF2B5EF4-FFF2-40B4-BE49-F238E27FC236}">
                <a16:creationId xmlns:a16="http://schemas.microsoft.com/office/drawing/2014/main" id="{B3BCEE31-2C4C-F9B3-E70A-28FE1604F9A0}"/>
              </a:ext>
            </a:extLst>
          </p:cNvPr>
          <p:cNvSpPr txBox="1">
            <a:spLocks/>
          </p:cNvSpPr>
          <p:nvPr/>
        </p:nvSpPr>
        <p:spPr>
          <a:xfrm>
            <a:off x="3796220" y="3000375"/>
            <a:ext cx="4613939" cy="1476675"/>
          </a:xfrm>
          <a:prstGeom prst="rect">
            <a:avLst/>
          </a:prstGeom>
        </p:spPr>
        <p:txBody>
          <a:bodyPr anchor="t"/>
          <a:lstStyle>
            <a:lvl1pPr algn="l" defTabSz="9130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r-FR" dirty="0">
                <a:latin typeface="Montserrat" pitchFamily="2" charset="77"/>
              </a:rPr>
              <a:t>COMMUNICATION</a:t>
            </a:r>
            <a:endParaRPr lang="fr-FR" b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06795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70A72-6A98-C74A-7CFC-C08C62CD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9327D-F94E-D000-5429-7FAC91A02582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10934824-71DA-B251-D988-C28CE999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514092C8-40F8-EB91-4BF6-3B7CE31E2ACE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658BE384-9000-F809-703C-1D638D8A25D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9D83D856-994A-7CAB-A6AF-0E4CF49469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re 4">
            <a:extLst>
              <a:ext uri="{FF2B5EF4-FFF2-40B4-BE49-F238E27FC236}">
                <a16:creationId xmlns:a16="http://schemas.microsoft.com/office/drawing/2014/main" id="{B78E0605-3F24-1F8A-0020-2181FF329002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815693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Atelier de communication (1/3)</a:t>
            </a:r>
            <a:r>
              <a:rPr lang="fr-FR" sz="1400" b="0" dirty="0">
                <a:solidFill>
                  <a:srgbClr val="1F377D"/>
                </a:solidFill>
                <a:latin typeface="Montserrat" pitchFamily="2" charset="77"/>
              </a:rPr>
              <a:t> </a:t>
            </a:r>
          </a:p>
          <a:p>
            <a:endParaRPr lang="fr-FR" sz="2800" dirty="0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C5F852-0E3E-ABF0-CD59-AC1A88A444FF}"/>
              </a:ext>
            </a:extLst>
          </p:cNvPr>
          <p:cNvSpPr/>
          <p:nvPr/>
        </p:nvSpPr>
        <p:spPr>
          <a:xfrm>
            <a:off x="1027745" y="1631656"/>
            <a:ext cx="2980029" cy="357255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n°1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4D04F7-A9E4-645B-B5D5-3F2D04BC6198}"/>
              </a:ext>
            </a:extLst>
          </p:cNvPr>
          <p:cNvSpPr/>
          <p:nvPr/>
        </p:nvSpPr>
        <p:spPr>
          <a:xfrm>
            <a:off x="1027745" y="2077667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Quels est l’objectif de cette information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? </a:t>
            </a:r>
            <a:r>
              <a:rPr lang="fr-FR" sz="800" i="1">
                <a:solidFill>
                  <a:schemeClr val="tx1"/>
                </a:solidFill>
                <a:latin typeface="Montserrat" pitchFamily="2" charset="77"/>
              </a:rPr>
              <a:t>(annoncer la date, communiquer sur les partenaires, communiquer sur l’envie de célébrer les 20 ans, etc.) 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E0069-3384-CA89-FEED-F5BB41A7E658}"/>
              </a:ext>
            </a:extLst>
          </p:cNvPr>
          <p:cNvSpPr/>
          <p:nvPr/>
        </p:nvSpPr>
        <p:spPr>
          <a:xfrm>
            <a:off x="4605985" y="1603165"/>
            <a:ext cx="2980029" cy="357255"/>
          </a:xfrm>
          <a:prstGeom prst="rect">
            <a:avLst/>
          </a:prstGeom>
          <a:solidFill>
            <a:srgbClr val="C4D2E9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n°2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EB1520-4C08-2F12-B427-D98783C22AF7}"/>
              </a:ext>
            </a:extLst>
          </p:cNvPr>
          <p:cNvSpPr/>
          <p:nvPr/>
        </p:nvSpPr>
        <p:spPr>
          <a:xfrm>
            <a:off x="4605985" y="2049176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C4D2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Quels est l’objectif de cette information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?</a:t>
            </a: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05C880A-06B7-A529-5BD0-12CE97D4E68E}"/>
              </a:ext>
            </a:extLst>
          </p:cNvPr>
          <p:cNvSpPr/>
          <p:nvPr/>
        </p:nvSpPr>
        <p:spPr>
          <a:xfrm>
            <a:off x="1027745" y="2938297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Formats :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B6E4910-1CDE-62E8-6D88-E0A76BC519C6}"/>
              </a:ext>
            </a:extLst>
          </p:cNvPr>
          <p:cNvSpPr/>
          <p:nvPr/>
        </p:nvSpPr>
        <p:spPr>
          <a:xfrm>
            <a:off x="1027745" y="3799024"/>
            <a:ext cx="2980029" cy="359642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n°4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A3DC1-FE6E-E4FD-81C5-1FC6F922AD7C}"/>
              </a:ext>
            </a:extLst>
          </p:cNvPr>
          <p:cNvSpPr/>
          <p:nvPr/>
        </p:nvSpPr>
        <p:spPr>
          <a:xfrm>
            <a:off x="1027745" y="4243257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Quels est l’objectif de cette information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?</a:t>
            </a: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5ADFE1A-19FB-F6C5-F455-211870A87ECA}"/>
              </a:ext>
            </a:extLst>
          </p:cNvPr>
          <p:cNvSpPr/>
          <p:nvPr/>
        </p:nvSpPr>
        <p:spPr>
          <a:xfrm>
            <a:off x="4605985" y="3770534"/>
            <a:ext cx="2980029" cy="359642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n°5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778241E-FB3C-48CC-71AE-E24C129402FD}"/>
              </a:ext>
            </a:extLst>
          </p:cNvPr>
          <p:cNvSpPr/>
          <p:nvPr/>
        </p:nvSpPr>
        <p:spPr>
          <a:xfrm>
            <a:off x="4605985" y="4214766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Quels est l’objectif de cette information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?</a:t>
            </a: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018C61-C3C0-FB2F-E96B-4072C803B834}"/>
              </a:ext>
            </a:extLst>
          </p:cNvPr>
          <p:cNvSpPr/>
          <p:nvPr/>
        </p:nvSpPr>
        <p:spPr>
          <a:xfrm>
            <a:off x="8125596" y="3761622"/>
            <a:ext cx="2980029" cy="359642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n°6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962E2C8-368D-F52C-5EA8-53D89C8C1069}"/>
              </a:ext>
            </a:extLst>
          </p:cNvPr>
          <p:cNvSpPr/>
          <p:nvPr/>
        </p:nvSpPr>
        <p:spPr>
          <a:xfrm>
            <a:off x="8125596" y="4205855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 b="1">
                <a:solidFill>
                  <a:schemeClr val="tx1"/>
                </a:solidFill>
                <a:latin typeface="Montserrat" pitchFamily="2" charset="77"/>
              </a:rPr>
              <a:t>Objectif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 communiquer sur le succès de l’évènement et remercier les participants (usagers comme partenaires) </a:t>
            </a:r>
          </a:p>
          <a:p>
            <a:r>
              <a:rPr lang="fr-FR" sz="1050">
                <a:solidFill>
                  <a:schemeClr val="tx1"/>
                </a:solidFill>
                <a:latin typeface="Montserrat" pitchFamily="2" charset="77"/>
                <a:sym typeface="Wingdings" pitchFamily="2" charset="2"/>
              </a:rPr>
              <a:t> service com le j. J pour prise de photos </a:t>
            </a:r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D48AE02-9B6B-1636-155F-E624E47D7819}"/>
              </a:ext>
            </a:extLst>
          </p:cNvPr>
          <p:cNvSpPr/>
          <p:nvPr/>
        </p:nvSpPr>
        <p:spPr>
          <a:xfrm>
            <a:off x="8131064" y="1603165"/>
            <a:ext cx="2980029" cy="357255"/>
          </a:xfrm>
          <a:prstGeom prst="rect">
            <a:avLst/>
          </a:prstGeom>
          <a:solidFill>
            <a:srgbClr val="C4D2E9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latin typeface="Montserrat" pitchFamily="2" charset="77"/>
              </a:rPr>
              <a:t>Information n°3 – </a:t>
            </a:r>
            <a:r>
              <a:rPr lang="fr-FR" sz="1200">
                <a:solidFill>
                  <a:srgbClr val="1F377D"/>
                </a:solidFill>
                <a:latin typeface="Montserrat" pitchFamily="2" charset="77"/>
              </a:rPr>
              <a:t>X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24BBFC-6E18-54B7-3547-2EA34ECF6699}"/>
              </a:ext>
            </a:extLst>
          </p:cNvPr>
          <p:cNvSpPr/>
          <p:nvPr/>
        </p:nvSpPr>
        <p:spPr>
          <a:xfrm>
            <a:off x="8131064" y="2049176"/>
            <a:ext cx="2980029" cy="781577"/>
          </a:xfrm>
          <a:prstGeom prst="rect">
            <a:avLst/>
          </a:prstGeom>
          <a:solidFill>
            <a:schemeClr val="bg1"/>
          </a:solidFill>
          <a:ln w="3175">
            <a:solidFill>
              <a:srgbClr val="C4D2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Quels est l’objectif de cette information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?</a:t>
            </a:r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6D65298-081E-DC55-DE7A-A5CE06C19B31}"/>
              </a:ext>
            </a:extLst>
          </p:cNvPr>
          <p:cNvSpPr/>
          <p:nvPr/>
        </p:nvSpPr>
        <p:spPr>
          <a:xfrm>
            <a:off x="1027745" y="3269601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Date  :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56042C3-18EF-607A-48AF-D24E86A7D51F}"/>
              </a:ext>
            </a:extLst>
          </p:cNvPr>
          <p:cNvSpPr/>
          <p:nvPr/>
        </p:nvSpPr>
        <p:spPr>
          <a:xfrm>
            <a:off x="4605832" y="2938297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Formats :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3F0C97E-0FA7-36DD-8DF7-03D1BA688C48}"/>
              </a:ext>
            </a:extLst>
          </p:cNvPr>
          <p:cNvSpPr/>
          <p:nvPr/>
        </p:nvSpPr>
        <p:spPr>
          <a:xfrm>
            <a:off x="4605832" y="3269601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Date  :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EA30F17-3F38-55F2-F03A-260B5138AF61}"/>
              </a:ext>
            </a:extLst>
          </p:cNvPr>
          <p:cNvSpPr/>
          <p:nvPr/>
        </p:nvSpPr>
        <p:spPr>
          <a:xfrm>
            <a:off x="8125596" y="2938297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Formats :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F82F019-AB96-E31C-C582-C403316D14DA}"/>
              </a:ext>
            </a:extLst>
          </p:cNvPr>
          <p:cNvSpPr/>
          <p:nvPr/>
        </p:nvSpPr>
        <p:spPr>
          <a:xfrm>
            <a:off x="8125596" y="3269601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Date  :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4AD443D-5DDE-39DD-B03F-1BB16BC442EB}"/>
              </a:ext>
            </a:extLst>
          </p:cNvPr>
          <p:cNvSpPr/>
          <p:nvPr/>
        </p:nvSpPr>
        <p:spPr>
          <a:xfrm>
            <a:off x="1027745" y="5115446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Formats :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D3833DC-A590-63DC-B5D4-30D28AA59032}"/>
              </a:ext>
            </a:extLst>
          </p:cNvPr>
          <p:cNvSpPr/>
          <p:nvPr/>
        </p:nvSpPr>
        <p:spPr>
          <a:xfrm>
            <a:off x="1027745" y="5446750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Date  : 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DD1F751-D188-9F9A-8A4F-A7C847915AF6}"/>
              </a:ext>
            </a:extLst>
          </p:cNvPr>
          <p:cNvSpPr/>
          <p:nvPr/>
        </p:nvSpPr>
        <p:spPr>
          <a:xfrm>
            <a:off x="4605832" y="5115446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Formats :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774E20D-35C0-94E1-7121-FA58080AC188}"/>
              </a:ext>
            </a:extLst>
          </p:cNvPr>
          <p:cNvSpPr/>
          <p:nvPr/>
        </p:nvSpPr>
        <p:spPr>
          <a:xfrm>
            <a:off x="4605832" y="5446750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Date  : 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4B01ABD-1234-49FC-EF12-3FBB509F8C21}"/>
              </a:ext>
            </a:extLst>
          </p:cNvPr>
          <p:cNvSpPr/>
          <p:nvPr/>
        </p:nvSpPr>
        <p:spPr>
          <a:xfrm>
            <a:off x="8125596" y="5115446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b="1">
                <a:solidFill>
                  <a:schemeClr val="tx1"/>
                </a:solidFill>
                <a:latin typeface="Montserrat" pitchFamily="2" charset="77"/>
              </a:rPr>
              <a:t>Format</a:t>
            </a:r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 : Article photos 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80A8A69-E88E-6045-37BD-44C39B75FA4C}"/>
              </a:ext>
            </a:extLst>
          </p:cNvPr>
          <p:cNvSpPr/>
          <p:nvPr/>
        </p:nvSpPr>
        <p:spPr>
          <a:xfrm>
            <a:off x="8125596" y="5446750"/>
            <a:ext cx="2980029" cy="257399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b="1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  : 1 semaine post évènement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6D1729-D7B6-843C-88F2-0A120D35F6E9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2161071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7376BB-126B-D02E-B9EB-9A5C15B04C2F}"/>
              </a:ext>
            </a:extLst>
          </p:cNvPr>
          <p:cNvSpPr/>
          <p:nvPr/>
        </p:nvSpPr>
        <p:spPr>
          <a:xfrm>
            <a:off x="8487181" y="4124136"/>
            <a:ext cx="3034980" cy="569425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J-3 à J-1</a:t>
            </a:r>
            <a:br>
              <a:rPr lang="fr-FR" sz="11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</a:br>
            <a:r>
              <a:rPr 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Mobilisation finale, créer un dernier élan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40092-5BB7-A82F-1DE4-75DB3457DB61}"/>
              </a:ext>
            </a:extLst>
          </p:cNvPr>
          <p:cNvSpPr/>
          <p:nvPr/>
        </p:nvSpPr>
        <p:spPr>
          <a:xfrm>
            <a:off x="8487181" y="4766133"/>
            <a:ext cx="3034980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Message global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 C’est ce samedi ! Rejoignez-nous pour une journée festive et conviviale!  </a:t>
            </a: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3A821E-76A7-DA62-C999-7A4A03EC9103}"/>
              </a:ext>
            </a:extLst>
          </p:cNvPr>
          <p:cNvSpPr/>
          <p:nvPr/>
        </p:nvSpPr>
        <p:spPr>
          <a:xfrm>
            <a:off x="5133235" y="4124136"/>
            <a:ext cx="3034980" cy="569425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Montserrat" pitchFamily="2" charset="77"/>
              </a:rPr>
              <a:t>Jour J</a:t>
            </a:r>
          </a:p>
          <a:p>
            <a:pPr algn="ctr"/>
            <a:r>
              <a:rPr lang="fr-FR" sz="1000" dirty="0">
                <a:solidFill>
                  <a:schemeClr val="bg1"/>
                </a:solidFill>
                <a:latin typeface="Montserrat" pitchFamily="2" charset="77"/>
              </a:rPr>
              <a:t>Évènement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D2E94F-5484-04B6-1663-D2F38A36680D}"/>
              </a:ext>
            </a:extLst>
          </p:cNvPr>
          <p:cNvSpPr/>
          <p:nvPr/>
        </p:nvSpPr>
        <p:spPr>
          <a:xfrm>
            <a:off x="5133235" y="4766133"/>
            <a:ext cx="3034980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u="sng" dirty="0">
                <a:solidFill>
                  <a:schemeClr val="tx1"/>
                </a:solidFill>
                <a:latin typeface="Montserrat" pitchFamily="2" charset="77"/>
              </a:rPr>
              <a:t>Message global</a:t>
            </a:r>
            <a:r>
              <a:rPr lang="fr-FR" sz="1100" dirty="0">
                <a:solidFill>
                  <a:schemeClr val="tx1"/>
                </a:solidFill>
                <a:latin typeface="Montserrat" pitchFamily="2" charset="77"/>
              </a:rPr>
              <a:t> : On vous attend ! Venez découvrir les animations dès maintenant!  </a:t>
            </a:r>
          </a:p>
          <a:p>
            <a:r>
              <a:rPr lang="fr-FR" sz="1100" u="sng" dirty="0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100" dirty="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1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100" u="sng" dirty="0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100" dirty="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1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100" u="sng" dirty="0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100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10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7" name="Titre 4">
            <a:extLst>
              <a:ext uri="{FF2B5EF4-FFF2-40B4-BE49-F238E27FC236}">
                <a16:creationId xmlns:a16="http://schemas.microsoft.com/office/drawing/2014/main" id="{41B7F5BA-32AF-6FC6-C42E-70CEEBB82EDE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815693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Atelier de communication (2/3)</a:t>
            </a:r>
            <a:r>
              <a:rPr lang="fr-FR" sz="1400" b="0" dirty="0">
                <a:solidFill>
                  <a:srgbClr val="1F377D"/>
                </a:solidFill>
                <a:latin typeface="Montserrat" pitchFamily="2" charset="77"/>
              </a:rPr>
              <a:t> </a:t>
            </a:r>
          </a:p>
          <a:p>
            <a:endParaRPr lang="fr-FR" sz="2800" dirty="0">
              <a:solidFill>
                <a:srgbClr val="E6281D"/>
              </a:solidFill>
              <a:latin typeface="Montserrat" pitchFamily="2" charset="77"/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50DF9DC3-6E08-B2B0-1153-F156944BF0C3}"/>
              </a:ext>
            </a:extLst>
          </p:cNvPr>
          <p:cNvCxnSpPr>
            <a:cxnSpLocks/>
          </p:cNvCxnSpPr>
          <p:nvPr/>
        </p:nvCxnSpPr>
        <p:spPr>
          <a:xfrm>
            <a:off x="8124111" y="5417033"/>
            <a:ext cx="363070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257EE930-B8E4-2C05-DAE7-58BB9FB50D08}"/>
              </a:ext>
            </a:extLst>
          </p:cNvPr>
          <p:cNvCxnSpPr>
            <a:cxnSpLocks/>
          </p:cNvCxnSpPr>
          <p:nvPr/>
        </p:nvCxnSpPr>
        <p:spPr>
          <a:xfrm>
            <a:off x="4748899" y="5417033"/>
            <a:ext cx="363070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C9E1CC5A-D69A-0C45-A156-BA777089C19D}"/>
              </a:ext>
            </a:extLst>
          </p:cNvPr>
          <p:cNvSpPr/>
          <p:nvPr/>
        </p:nvSpPr>
        <p:spPr>
          <a:xfrm>
            <a:off x="1710379" y="4124135"/>
            <a:ext cx="3038520" cy="569425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12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J+1 à J+5</a:t>
            </a:r>
          </a:p>
          <a:p>
            <a:pPr algn="ctr"/>
            <a:r>
              <a:rPr lang="fr-FR" alt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Remerciements &amp; valorisation</a:t>
            </a:r>
            <a:endParaRPr lang="fr-FR" sz="800" dirty="0">
              <a:solidFill>
                <a:schemeClr val="accent1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48BA8C7-60F8-FEBC-73D7-52E1A26DE00A}"/>
              </a:ext>
            </a:extLst>
          </p:cNvPr>
          <p:cNvSpPr/>
          <p:nvPr/>
        </p:nvSpPr>
        <p:spPr>
          <a:xfrm>
            <a:off x="1710379" y="4766133"/>
            <a:ext cx="3038520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u="sng">
                <a:solidFill>
                  <a:schemeClr val="tx1"/>
                </a:solidFill>
                <a:latin typeface="Montserrat" pitchFamily="2" charset="77"/>
              </a:rPr>
              <a:t>Message global</a:t>
            </a:r>
            <a:r>
              <a:rPr lang="fr-FR" sz="1100">
                <a:solidFill>
                  <a:schemeClr val="tx1"/>
                </a:solidFill>
                <a:latin typeface="Montserrat" pitchFamily="2" charset="77"/>
              </a:rPr>
              <a:t> : Merci à toutes et tous ! Retour en images bientôt!  </a:t>
            </a:r>
          </a:p>
          <a:p>
            <a:r>
              <a:rPr lang="fr-FR" sz="1100" u="sng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10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10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100" u="sng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10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10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100" u="sng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10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1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1951C422-77D8-984A-33C3-986090FE0D53}"/>
              </a:ext>
            </a:extLst>
          </p:cNvPr>
          <p:cNvSpPr/>
          <p:nvPr/>
        </p:nvSpPr>
        <p:spPr>
          <a:xfrm>
            <a:off x="10915879" y="2984613"/>
            <a:ext cx="1212563" cy="1439094"/>
          </a:xfrm>
          <a:prstGeom prst="arc">
            <a:avLst>
              <a:gd name="adj1" fmla="val 16200000"/>
              <a:gd name="adj2" fmla="val 5124638"/>
            </a:avLst>
          </a:prstGeom>
          <a:ln>
            <a:solidFill>
              <a:srgbClr val="1F377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2641549-1E54-3E50-439B-4648A1B0B590}"/>
              </a:ext>
            </a:extLst>
          </p:cNvPr>
          <p:cNvSpPr/>
          <p:nvPr/>
        </p:nvSpPr>
        <p:spPr>
          <a:xfrm>
            <a:off x="9025625" y="1275546"/>
            <a:ext cx="2496536" cy="621836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J-7</a:t>
            </a:r>
            <a:br>
              <a:rPr lang="fr-FR" sz="11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</a:br>
            <a:r>
              <a:rPr 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Rappel général, créer de l’attente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1E89653-E9A1-7D7F-10B1-5BD33DAF4A6A}"/>
              </a:ext>
            </a:extLst>
          </p:cNvPr>
          <p:cNvSpPr/>
          <p:nvPr/>
        </p:nvSpPr>
        <p:spPr>
          <a:xfrm>
            <a:off x="9025625" y="1969954"/>
            <a:ext cx="2496536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Message global 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 C’est dans une semaine ! Êtes-vous prêts ?  </a:t>
            </a: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67637A-839E-31C6-B5B3-61ECAAEDD854}"/>
              </a:ext>
            </a:extLst>
          </p:cNvPr>
          <p:cNvSpPr/>
          <p:nvPr/>
        </p:nvSpPr>
        <p:spPr>
          <a:xfrm>
            <a:off x="6140698" y="1275546"/>
            <a:ext cx="2496536" cy="621836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J-15</a:t>
            </a:r>
            <a:br>
              <a:rPr lang="fr-FR" sz="11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</a:br>
            <a:r>
              <a:rPr 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Programme détaillé, préciser ce qui attend les visiteurs</a:t>
            </a:r>
            <a:endParaRPr lang="fr-FR" sz="1100" dirty="0">
              <a:solidFill>
                <a:schemeClr val="accent1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E251705-556E-D9C6-249E-EED8E360DF1E}"/>
              </a:ext>
            </a:extLst>
          </p:cNvPr>
          <p:cNvSpPr/>
          <p:nvPr/>
        </p:nvSpPr>
        <p:spPr>
          <a:xfrm>
            <a:off x="6140698" y="1969954"/>
            <a:ext cx="2496536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Message global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  Ateliers, jeux, témoignages, buffet… Il y en aura pour tout le monde</a:t>
            </a: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5A8644A-4C22-DBED-EDE3-B66E75B9B26B}"/>
              </a:ext>
            </a:extLst>
          </p:cNvPr>
          <p:cNvSpPr/>
          <p:nvPr/>
        </p:nvSpPr>
        <p:spPr>
          <a:xfrm>
            <a:off x="3255770" y="1275546"/>
            <a:ext cx="2496537" cy="621836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J-30 à J-20</a:t>
            </a:r>
            <a:br>
              <a:rPr lang="fr-FR" sz="110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</a:br>
            <a:r>
              <a:rPr lang="fr-FR" sz="80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Teasing &amp; mise en bouche, donner envie de venir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DD2AFD8-7477-26B2-3C9E-F9834F055DB3}"/>
              </a:ext>
            </a:extLst>
          </p:cNvPr>
          <p:cNvSpPr/>
          <p:nvPr/>
        </p:nvSpPr>
        <p:spPr>
          <a:xfrm>
            <a:off x="3255770" y="1969954"/>
            <a:ext cx="2496537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Message global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 Découvrez bientôt le programme ! Des surprises arrivent.</a:t>
            </a: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50" u="sng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>
              <a:solidFill>
                <a:schemeClr val="tx1"/>
              </a:solidFill>
              <a:latin typeface="Montserrat" pitchFamily="2" charset="77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4C1F8D6-ACB9-4DA1-94F4-C3C5B2FE549D}"/>
              </a:ext>
            </a:extLst>
          </p:cNvPr>
          <p:cNvCxnSpPr>
            <a:cxnSpLocks/>
          </p:cNvCxnSpPr>
          <p:nvPr/>
        </p:nvCxnSpPr>
        <p:spPr>
          <a:xfrm flipH="1">
            <a:off x="5752307" y="2674643"/>
            <a:ext cx="388391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38A81CDC-BEB0-F051-3428-57E91252B756}"/>
              </a:ext>
            </a:extLst>
          </p:cNvPr>
          <p:cNvCxnSpPr>
            <a:cxnSpLocks/>
          </p:cNvCxnSpPr>
          <p:nvPr/>
        </p:nvCxnSpPr>
        <p:spPr>
          <a:xfrm flipH="1">
            <a:off x="8637234" y="2674643"/>
            <a:ext cx="388391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A2D5AD9-BB3B-75EF-F575-45B0344A64D0}"/>
              </a:ext>
            </a:extLst>
          </p:cNvPr>
          <p:cNvSpPr/>
          <p:nvPr/>
        </p:nvSpPr>
        <p:spPr>
          <a:xfrm>
            <a:off x="364652" y="1329335"/>
            <a:ext cx="2496537" cy="568047"/>
          </a:xfrm>
          <a:prstGeom prst="rect">
            <a:avLst/>
          </a:prstGeom>
          <a:solidFill>
            <a:srgbClr val="C4D2E9">
              <a:alpha val="4703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J-60 à J-45</a:t>
            </a:r>
            <a:br>
              <a:rPr lang="fr-FR" sz="11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</a:br>
            <a:r>
              <a:rPr 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Annonce officielle</a:t>
            </a:r>
          </a:p>
          <a:p>
            <a:pPr algn="ctr"/>
            <a:r>
              <a:rPr lang="fr-FR" sz="800" dirty="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Poser la date dans les agendas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FBE8D55-1549-451B-84A7-0469E4E58EC2}"/>
              </a:ext>
            </a:extLst>
          </p:cNvPr>
          <p:cNvSpPr/>
          <p:nvPr/>
        </p:nvSpPr>
        <p:spPr>
          <a:xfrm>
            <a:off x="364652" y="1969954"/>
            <a:ext cx="2496537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u="sng">
                <a:solidFill>
                  <a:schemeClr val="tx1"/>
                </a:solidFill>
                <a:latin typeface="Montserrat" pitchFamily="2" charset="77"/>
              </a:rPr>
              <a:t>Message global </a:t>
            </a:r>
            <a:r>
              <a:rPr lang="fr-FR" sz="1000">
                <a:solidFill>
                  <a:schemeClr val="tx1"/>
                </a:solidFill>
                <a:latin typeface="Montserrat" pitchFamily="2" charset="77"/>
              </a:rPr>
              <a:t>: Notez la date : les 20 ans de France services Murat arrivent !  </a:t>
            </a:r>
          </a:p>
          <a:p>
            <a:r>
              <a:rPr lang="fr-FR" sz="1000" u="sng" dirty="0">
                <a:solidFill>
                  <a:schemeClr val="tx1"/>
                </a:solidFill>
                <a:latin typeface="Montserrat" pitchFamily="2" charset="77"/>
              </a:rPr>
              <a:t>Canaux de diffusion </a:t>
            </a:r>
            <a:r>
              <a:rPr lang="fr-FR" sz="1000" dirty="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00" u="sng" dirty="0">
                <a:solidFill>
                  <a:schemeClr val="tx1"/>
                </a:solidFill>
                <a:latin typeface="Montserrat" pitchFamily="2" charset="77"/>
              </a:rPr>
              <a:t>Date</a:t>
            </a:r>
            <a:r>
              <a:rPr lang="fr-FR" sz="1000" dirty="0">
                <a:solidFill>
                  <a:schemeClr val="tx1"/>
                </a:solidFill>
                <a:latin typeface="Montserrat" pitchFamily="2" charset="77"/>
              </a:rPr>
              <a:t>:</a:t>
            </a:r>
          </a:p>
          <a:p>
            <a:endParaRPr lang="fr-FR" sz="10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fr-FR" sz="1000" u="sng" dirty="0">
                <a:solidFill>
                  <a:schemeClr val="tx1"/>
                </a:solidFill>
                <a:latin typeface="Montserrat" pitchFamily="2" charset="77"/>
              </a:rPr>
              <a:t>Infos</a:t>
            </a:r>
            <a:r>
              <a:rPr lang="fr-FR" sz="1000" dirty="0">
                <a:solidFill>
                  <a:schemeClr val="tx1"/>
                </a:solidFill>
                <a:latin typeface="Montserrat" pitchFamily="2" charset="77"/>
              </a:rPr>
              <a:t> :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217B0E75-3A98-F0C9-5A11-9416B677724B}"/>
              </a:ext>
            </a:extLst>
          </p:cNvPr>
          <p:cNvCxnSpPr>
            <a:cxnSpLocks/>
          </p:cNvCxnSpPr>
          <p:nvPr/>
        </p:nvCxnSpPr>
        <p:spPr>
          <a:xfrm flipH="1">
            <a:off x="2861189" y="2674643"/>
            <a:ext cx="388391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9C11B74A-1974-C3EB-A062-86EE71B12012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4185671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70A72-6A98-C74A-7CFC-C08C62CD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9327D-F94E-D000-5429-7FAC91A02582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10934824-71DA-B251-D988-C28CE999C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514092C8-40F8-EB91-4BF6-3B7CE31E2ACE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658BE384-9000-F809-703C-1D638D8A25D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9D83D856-994A-7CAB-A6AF-0E4CF49469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1B8FB22-15B6-8CC2-E6F3-97CA5D829D6B}"/>
              </a:ext>
            </a:extLst>
          </p:cNvPr>
          <p:cNvSpPr/>
          <p:nvPr/>
        </p:nvSpPr>
        <p:spPr>
          <a:xfrm>
            <a:off x="878114" y="1604653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Format de communication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9AD955-DAC6-EE36-FB50-AADE3F12FE6D}"/>
              </a:ext>
            </a:extLst>
          </p:cNvPr>
          <p:cNvSpPr/>
          <p:nvPr/>
        </p:nvSpPr>
        <p:spPr>
          <a:xfrm>
            <a:off x="878114" y="2083625"/>
            <a:ext cx="3439886" cy="172600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Flyer, réseaux sociaux, affiches…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418D31-73E3-0362-9CE4-8B9D92F53384}"/>
              </a:ext>
            </a:extLst>
          </p:cNvPr>
          <p:cNvSpPr/>
          <p:nvPr/>
        </p:nvSpPr>
        <p:spPr>
          <a:xfrm>
            <a:off x="4376057" y="1604653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Public ciblé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E69CC3-59EB-47CE-F310-59D091B42C6D}"/>
              </a:ext>
            </a:extLst>
          </p:cNvPr>
          <p:cNvSpPr/>
          <p:nvPr/>
        </p:nvSpPr>
        <p:spPr>
          <a:xfrm>
            <a:off x="4376057" y="2083625"/>
            <a:ext cx="3439886" cy="172600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856F4B1-8512-717B-176F-13D220705234}"/>
              </a:ext>
            </a:extLst>
          </p:cNvPr>
          <p:cNvSpPr/>
          <p:nvPr/>
        </p:nvSpPr>
        <p:spPr>
          <a:xfrm>
            <a:off x="7877540" y="1604653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Lieux de diffusion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6892A9-616D-79BD-4F38-ADABB6A8F293}"/>
              </a:ext>
            </a:extLst>
          </p:cNvPr>
          <p:cNvSpPr/>
          <p:nvPr/>
        </p:nvSpPr>
        <p:spPr>
          <a:xfrm>
            <a:off x="7877540" y="2083625"/>
            <a:ext cx="3439886" cy="172600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09AFDC-3139-A84B-7BA1-186121E92B86}"/>
              </a:ext>
            </a:extLst>
          </p:cNvPr>
          <p:cNvSpPr/>
          <p:nvPr/>
        </p:nvSpPr>
        <p:spPr>
          <a:xfrm>
            <a:off x="878114" y="400091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Informations partagées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165877-C01B-A709-8D44-009808E6ABFB}"/>
              </a:ext>
            </a:extLst>
          </p:cNvPr>
          <p:cNvSpPr/>
          <p:nvPr/>
        </p:nvSpPr>
        <p:spPr>
          <a:xfrm>
            <a:off x="878114" y="4479884"/>
            <a:ext cx="3439886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108BDD6-39F0-7FBA-0539-80C5474975AC}"/>
              </a:ext>
            </a:extLst>
          </p:cNvPr>
          <p:cNvSpPr/>
          <p:nvPr/>
        </p:nvSpPr>
        <p:spPr>
          <a:xfrm>
            <a:off x="4376057" y="400091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Délai de diffusion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065C0E1-2529-6157-A724-AF584759512F}"/>
              </a:ext>
            </a:extLst>
          </p:cNvPr>
          <p:cNvSpPr/>
          <p:nvPr/>
        </p:nvSpPr>
        <p:spPr>
          <a:xfrm>
            <a:off x="4376057" y="4479884"/>
            <a:ext cx="3439886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91248ED-23CB-2E2A-6208-6DDE099A592F}"/>
              </a:ext>
            </a:extLst>
          </p:cNvPr>
          <p:cNvSpPr/>
          <p:nvPr/>
        </p:nvSpPr>
        <p:spPr>
          <a:xfrm>
            <a:off x="7877540" y="400091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1600" b="1">
                <a:solidFill>
                  <a:srgbClr val="0B2A39"/>
                </a:solidFill>
                <a:latin typeface="Montserrat" pitchFamily="2" charset="77"/>
              </a:rPr>
              <a:t>Responsables et </a:t>
            </a:r>
            <a:r>
              <a:rPr lang="fr-FR" altLang="fr-FR" sz="1600" b="1" err="1">
                <a:solidFill>
                  <a:srgbClr val="0B2A39"/>
                </a:solidFill>
                <a:latin typeface="Montserrat" pitchFamily="2" charset="77"/>
              </a:rPr>
              <a:t>next</a:t>
            </a:r>
            <a:r>
              <a:rPr lang="fr-FR" altLang="fr-FR" sz="1600" b="1">
                <a:solidFill>
                  <a:srgbClr val="0B2A39"/>
                </a:solidFill>
                <a:latin typeface="Montserrat" pitchFamily="2" charset="77"/>
              </a:rPr>
              <a:t> </a:t>
            </a:r>
            <a:r>
              <a:rPr lang="fr-FR" altLang="fr-FR" sz="1600" b="1" err="1">
                <a:solidFill>
                  <a:srgbClr val="0B2A39"/>
                </a:solidFill>
                <a:latin typeface="Montserrat" pitchFamily="2" charset="77"/>
              </a:rPr>
              <a:t>steps</a:t>
            </a:r>
            <a:endParaRPr lang="fr-FR" sz="1600" b="1">
              <a:solidFill>
                <a:srgbClr val="0B2A39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9E4D221-6CC0-7E86-44BA-55B17F8C48D6}"/>
              </a:ext>
            </a:extLst>
          </p:cNvPr>
          <p:cNvSpPr/>
          <p:nvPr/>
        </p:nvSpPr>
        <p:spPr>
          <a:xfrm>
            <a:off x="7877540" y="4479884"/>
            <a:ext cx="3439886" cy="1661634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B78E0605-3F24-1F8A-0020-2181FF329002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815693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Atelier de communication (3/3)</a:t>
            </a:r>
            <a:r>
              <a:rPr lang="fr-FR" sz="1400" b="0" dirty="0">
                <a:solidFill>
                  <a:srgbClr val="1F377D"/>
                </a:solidFill>
                <a:latin typeface="Montserrat" pitchFamily="2" charset="77"/>
              </a:rPr>
              <a:t> </a:t>
            </a:r>
          </a:p>
          <a:p>
            <a:endParaRPr lang="fr-FR" sz="2800" dirty="0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DA2C48-B228-30BA-7F61-49A520CC0904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3159713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D8282-3BC5-2F20-E07C-3BC76285F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8348DF2-4098-6364-46F1-0EC781F9582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17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0E02BE-0D60-A1CC-B6B1-8A6423FFFF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D0E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D4D3486D-A8D0-D20D-14D1-DD2E77766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5629412" cy="3113927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B032464D-9E74-A0E9-B185-9FED9D9641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2527" y="113341"/>
            <a:ext cx="5901327" cy="6637393"/>
          </a:xfrm>
          <a:prstGeom prst="rect">
            <a:avLst/>
          </a:prstGeom>
        </p:spPr>
      </p:pic>
      <p:sp>
        <p:nvSpPr>
          <p:cNvPr id="11" name="Titre 14">
            <a:extLst>
              <a:ext uri="{FF2B5EF4-FFF2-40B4-BE49-F238E27FC236}">
                <a16:creationId xmlns:a16="http://schemas.microsoft.com/office/drawing/2014/main" id="{4EE2B8AD-1F41-92A9-CE64-85E9F0D13B11}"/>
              </a:ext>
            </a:extLst>
          </p:cNvPr>
          <p:cNvSpPr txBox="1">
            <a:spLocks/>
          </p:cNvSpPr>
          <p:nvPr/>
        </p:nvSpPr>
        <p:spPr>
          <a:xfrm>
            <a:off x="3796220" y="3000375"/>
            <a:ext cx="4613939" cy="1476675"/>
          </a:xfrm>
          <a:prstGeom prst="rect">
            <a:avLst/>
          </a:prstGeom>
        </p:spPr>
        <p:txBody>
          <a:bodyPr anchor="t"/>
          <a:lstStyle>
            <a:lvl1pPr algn="l" defTabSz="9130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r-FR" dirty="0">
                <a:latin typeface="Montserrat" pitchFamily="2" charset="77"/>
              </a:rPr>
              <a:t>CHECK-UP DERNIÈRES ÉTAPES</a:t>
            </a:r>
            <a:endParaRPr lang="fr-FR" b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2472243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0B56F-7119-2099-E82A-FAB1D5B37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F0452-B8A8-18D4-16CC-2D2EF31E6124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EE452EC4-E44F-B77F-1BD9-63856642C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D7D8F5E3-B120-7304-A98B-C0108DAF24DB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7969DC63-727A-ED33-CF61-E7F84AE7940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7EE4E58D-485E-AF40-DA30-598CF207FB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B819175-5F4F-36EE-ED9E-4A8C00A64425}"/>
              </a:ext>
            </a:extLst>
          </p:cNvPr>
          <p:cNvSpPr/>
          <p:nvPr/>
        </p:nvSpPr>
        <p:spPr>
          <a:xfrm>
            <a:off x="732182" y="1185904"/>
            <a:ext cx="204801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Temps fort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A321161-48D3-47A8-FD7F-EE648BC0A782}"/>
              </a:ext>
            </a:extLst>
          </p:cNvPr>
          <p:cNvSpPr/>
          <p:nvPr/>
        </p:nvSpPr>
        <p:spPr>
          <a:xfrm>
            <a:off x="2861607" y="1185904"/>
            <a:ext cx="204801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État </a:t>
            </a:r>
          </a:p>
          <a:p>
            <a:pPr algn="ctr"/>
            <a:r>
              <a:rPr lang="fr-FR" sz="160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OK / À finaliser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EC64B2-EFFC-4B72-A1EB-F3ACB3FE6C40}"/>
              </a:ext>
            </a:extLst>
          </p:cNvPr>
          <p:cNvSpPr/>
          <p:nvPr/>
        </p:nvSpPr>
        <p:spPr>
          <a:xfrm>
            <a:off x="4997483" y="1185904"/>
            <a:ext cx="2092918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Prochaines étapes</a:t>
            </a: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F1C7113D-D7E7-6CFD-401D-8B5A437D4B1B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467267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Check-up des temps forts </a:t>
            </a:r>
            <a:endParaRPr lang="fr-FR" sz="1400" b="0" dirty="0">
              <a:solidFill>
                <a:srgbClr val="1F377D"/>
              </a:solidFill>
              <a:latin typeface="Montserrat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2B620-20BF-ECBB-6041-D48506DC9B58}"/>
              </a:ext>
            </a:extLst>
          </p:cNvPr>
          <p:cNvSpPr/>
          <p:nvPr/>
        </p:nvSpPr>
        <p:spPr>
          <a:xfrm>
            <a:off x="7178259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Responsable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AD21FC-1DF5-16C8-5CE5-1C9B052F483A}"/>
              </a:ext>
            </a:extLst>
          </p:cNvPr>
          <p:cNvSpPr/>
          <p:nvPr/>
        </p:nvSpPr>
        <p:spPr>
          <a:xfrm>
            <a:off x="9306862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Besoins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8F226B7-30CA-928F-6793-3FFF6EFBD8B6}"/>
              </a:ext>
            </a:extLst>
          </p:cNvPr>
          <p:cNvSpPr/>
          <p:nvPr/>
        </p:nvSpPr>
        <p:spPr>
          <a:xfrm>
            <a:off x="732182" y="1789134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xxx</a:t>
            </a:r>
          </a:p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 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A3F8FF2-432A-5801-0B9F-B09C20B89AD2}"/>
              </a:ext>
            </a:extLst>
          </p:cNvPr>
          <p:cNvSpPr/>
          <p:nvPr/>
        </p:nvSpPr>
        <p:spPr>
          <a:xfrm>
            <a:off x="2860785" y="1789134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F896F39-FF30-285F-F07A-C8196AA34443}"/>
              </a:ext>
            </a:extLst>
          </p:cNvPr>
          <p:cNvSpPr/>
          <p:nvPr/>
        </p:nvSpPr>
        <p:spPr>
          <a:xfrm>
            <a:off x="4989388" y="1789134"/>
            <a:ext cx="2092918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0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06770AF-5B61-D09C-E681-0A872691C5A3}"/>
              </a:ext>
            </a:extLst>
          </p:cNvPr>
          <p:cNvSpPr/>
          <p:nvPr/>
        </p:nvSpPr>
        <p:spPr>
          <a:xfrm>
            <a:off x="7178259" y="1789134"/>
            <a:ext cx="2032650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400">
              <a:solidFill>
                <a:schemeClr val="tx1"/>
              </a:solidFill>
              <a:latin typeface="Montserrat Medium" pitchFamily="2" charset="77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0678E1-B85C-C4A3-A894-FD3B0983C2BE}"/>
              </a:ext>
            </a:extLst>
          </p:cNvPr>
          <p:cNvSpPr/>
          <p:nvPr/>
        </p:nvSpPr>
        <p:spPr>
          <a:xfrm>
            <a:off x="9312935" y="1789134"/>
            <a:ext cx="204156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1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6A53C7-C6D2-7111-07B6-0980943A72EE}"/>
              </a:ext>
            </a:extLst>
          </p:cNvPr>
          <p:cNvSpPr/>
          <p:nvPr/>
        </p:nvSpPr>
        <p:spPr>
          <a:xfrm>
            <a:off x="732182" y="2901161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xxx</a:t>
            </a:r>
          </a:p>
          <a:p>
            <a:endParaRPr lang="fr-FR" sz="1600" b="1" dirty="0">
              <a:solidFill>
                <a:srgbClr val="FF0000"/>
              </a:solidFill>
              <a:latin typeface="Montserrat" pitchFamily="2" charset="77"/>
            </a:endParaRPr>
          </a:p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EE4124-72C9-5D75-02A5-FE84632E842A}"/>
              </a:ext>
            </a:extLst>
          </p:cNvPr>
          <p:cNvSpPr/>
          <p:nvPr/>
        </p:nvSpPr>
        <p:spPr>
          <a:xfrm>
            <a:off x="2860785" y="2901161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F81744-7DC7-6B55-7AF1-55315E3A6A03}"/>
              </a:ext>
            </a:extLst>
          </p:cNvPr>
          <p:cNvSpPr/>
          <p:nvPr/>
        </p:nvSpPr>
        <p:spPr>
          <a:xfrm>
            <a:off x="4989388" y="2901161"/>
            <a:ext cx="2092918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0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218797-0017-6CB9-EC65-A18868E4A457}"/>
              </a:ext>
            </a:extLst>
          </p:cNvPr>
          <p:cNvSpPr/>
          <p:nvPr/>
        </p:nvSpPr>
        <p:spPr>
          <a:xfrm>
            <a:off x="7178259" y="2901161"/>
            <a:ext cx="2032650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400">
              <a:solidFill>
                <a:schemeClr val="tx1"/>
              </a:solidFill>
              <a:latin typeface="Montserrat Medium" pitchFamily="2" charset="77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854E6F-7E3E-9305-53E7-41D5DAF49280}"/>
              </a:ext>
            </a:extLst>
          </p:cNvPr>
          <p:cNvSpPr/>
          <p:nvPr/>
        </p:nvSpPr>
        <p:spPr>
          <a:xfrm>
            <a:off x="9312935" y="2901161"/>
            <a:ext cx="204156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AD58124-A95B-9744-0A94-DFC5ADD7CF01}"/>
              </a:ext>
            </a:extLst>
          </p:cNvPr>
          <p:cNvSpPr/>
          <p:nvPr/>
        </p:nvSpPr>
        <p:spPr>
          <a:xfrm>
            <a:off x="732182" y="4012853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xxx</a:t>
            </a:r>
          </a:p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 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8A39CC6-41B0-BFC0-1537-5DF22E6B3E45}"/>
              </a:ext>
            </a:extLst>
          </p:cNvPr>
          <p:cNvSpPr/>
          <p:nvPr/>
        </p:nvSpPr>
        <p:spPr>
          <a:xfrm>
            <a:off x="2860785" y="4012853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5A5D7C-5EB9-D653-DD0A-EB83170205A4}"/>
              </a:ext>
            </a:extLst>
          </p:cNvPr>
          <p:cNvSpPr/>
          <p:nvPr/>
        </p:nvSpPr>
        <p:spPr>
          <a:xfrm>
            <a:off x="4989388" y="4012853"/>
            <a:ext cx="2092918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Tx/>
              <a:buChar char="-"/>
            </a:pPr>
            <a:endParaRPr lang="fr-FR" sz="10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5AAB-B934-D77E-E123-67D63AFEC835}"/>
              </a:ext>
            </a:extLst>
          </p:cNvPr>
          <p:cNvSpPr/>
          <p:nvPr/>
        </p:nvSpPr>
        <p:spPr>
          <a:xfrm>
            <a:off x="7178259" y="4012853"/>
            <a:ext cx="2032650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050">
              <a:solidFill>
                <a:srgbClr val="002060"/>
              </a:solidFill>
              <a:latin typeface="Montserrat Medium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7957E1-36B1-38BE-D9EB-701EC8AD0B7B}"/>
              </a:ext>
            </a:extLst>
          </p:cNvPr>
          <p:cNvSpPr/>
          <p:nvPr/>
        </p:nvSpPr>
        <p:spPr>
          <a:xfrm>
            <a:off x="9312935" y="4012853"/>
            <a:ext cx="204156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3C6DA62-F4B9-05DD-EA08-640D9420F448}"/>
              </a:ext>
            </a:extLst>
          </p:cNvPr>
          <p:cNvSpPr/>
          <p:nvPr/>
        </p:nvSpPr>
        <p:spPr>
          <a:xfrm>
            <a:off x="732182" y="5124545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xxx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103676-FB7C-785E-6BFD-F8A3D3DFD1D5}"/>
              </a:ext>
            </a:extLst>
          </p:cNvPr>
          <p:cNvSpPr/>
          <p:nvPr/>
        </p:nvSpPr>
        <p:spPr>
          <a:xfrm>
            <a:off x="2860785" y="5124545"/>
            <a:ext cx="204801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6807008-2D94-7918-E952-DB3E5F78D1AD}"/>
              </a:ext>
            </a:extLst>
          </p:cNvPr>
          <p:cNvSpPr/>
          <p:nvPr/>
        </p:nvSpPr>
        <p:spPr>
          <a:xfrm>
            <a:off x="4989388" y="5124545"/>
            <a:ext cx="2092918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000">
              <a:solidFill>
                <a:srgbClr val="20387E"/>
              </a:solidFill>
              <a:latin typeface="Montserrat" pitchFamily="2" charset="77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6D9E6EC-080E-DC1F-8D83-8C84B5B22D54}"/>
              </a:ext>
            </a:extLst>
          </p:cNvPr>
          <p:cNvSpPr/>
          <p:nvPr/>
        </p:nvSpPr>
        <p:spPr>
          <a:xfrm>
            <a:off x="7178259" y="5124545"/>
            <a:ext cx="2032650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050">
              <a:solidFill>
                <a:srgbClr val="002060"/>
              </a:solidFill>
              <a:latin typeface="Montserrat Medium" pitchFamily="2" charset="77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3BE4997-9CB7-76F5-ECEE-A9345598C131}"/>
              </a:ext>
            </a:extLst>
          </p:cNvPr>
          <p:cNvSpPr/>
          <p:nvPr/>
        </p:nvSpPr>
        <p:spPr>
          <a:xfrm>
            <a:off x="9312935" y="5124545"/>
            <a:ext cx="2041567" cy="10214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4E1D5DB-338E-CDE9-73DA-0A30F65B86FC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2435960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911A7-AE0C-5E90-A74C-AA7A00566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76405-6C16-9930-095C-80E60B7E1FC1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B80EDB6C-A5C7-8D71-9871-DAC2C2EBC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560F6206-089E-7648-9E18-692117171E7D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7A1CC277-00B6-0D2E-50BD-5C2814A7018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6BFC32AA-A97C-B5D9-4027-06AFBF0E91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080BA-A551-CE3D-89B5-D70AA2D457FD}"/>
              </a:ext>
            </a:extLst>
          </p:cNvPr>
          <p:cNvSpPr/>
          <p:nvPr/>
        </p:nvSpPr>
        <p:spPr>
          <a:xfrm>
            <a:off x="732182" y="1185904"/>
            <a:ext cx="2041566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Partenaire contacté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717C7D-149E-8020-8781-7D708C0DE4A7}"/>
              </a:ext>
            </a:extLst>
          </p:cNvPr>
          <p:cNvSpPr/>
          <p:nvPr/>
        </p:nvSpPr>
        <p:spPr>
          <a:xfrm>
            <a:off x="732182" y="1789138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7E1D9A46-7DC6-26F3-C8C8-632AC43D3D54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467267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Check-up partenaires</a:t>
            </a:r>
            <a:endParaRPr lang="fr-FR" sz="1400" b="0" dirty="0">
              <a:solidFill>
                <a:srgbClr val="1F377D"/>
              </a:solidFill>
              <a:latin typeface="Montserrat" pitchFamily="2" charset="77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8DBDFDA-B3F6-32BA-8905-6C05253D580B}"/>
              </a:ext>
            </a:extLst>
          </p:cNvPr>
          <p:cNvSpPr/>
          <p:nvPr/>
        </p:nvSpPr>
        <p:spPr>
          <a:xfrm>
            <a:off x="2860785" y="1789138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44A2C46-5665-8B6F-95B8-F6D46258BA17}"/>
              </a:ext>
            </a:extLst>
          </p:cNvPr>
          <p:cNvSpPr/>
          <p:nvPr/>
        </p:nvSpPr>
        <p:spPr>
          <a:xfrm>
            <a:off x="4989388" y="1789138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EEFD4-8F81-A5FC-FA1F-494093480853}"/>
              </a:ext>
            </a:extLst>
          </p:cNvPr>
          <p:cNvSpPr/>
          <p:nvPr/>
        </p:nvSpPr>
        <p:spPr>
          <a:xfrm>
            <a:off x="7178259" y="1789138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73A1806-048F-9193-C50D-4EB89763E38D}"/>
              </a:ext>
            </a:extLst>
          </p:cNvPr>
          <p:cNvSpPr/>
          <p:nvPr/>
        </p:nvSpPr>
        <p:spPr>
          <a:xfrm>
            <a:off x="9306861" y="1789138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C26C90-025D-D894-9410-01AA25ADA604}"/>
              </a:ext>
            </a:extLst>
          </p:cNvPr>
          <p:cNvSpPr/>
          <p:nvPr/>
        </p:nvSpPr>
        <p:spPr>
          <a:xfrm>
            <a:off x="732182" y="3215713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1D8BF1-7370-DFBF-E024-2BBD1C731EC7}"/>
              </a:ext>
            </a:extLst>
          </p:cNvPr>
          <p:cNvSpPr/>
          <p:nvPr/>
        </p:nvSpPr>
        <p:spPr>
          <a:xfrm>
            <a:off x="2860785" y="3215713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9DE5677-1E22-D9D2-4832-FEC3298868ED}"/>
              </a:ext>
            </a:extLst>
          </p:cNvPr>
          <p:cNvSpPr/>
          <p:nvPr/>
        </p:nvSpPr>
        <p:spPr>
          <a:xfrm>
            <a:off x="4989388" y="3215713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229CFE-FB9B-3DAC-97DB-F095A46FDAC7}"/>
              </a:ext>
            </a:extLst>
          </p:cNvPr>
          <p:cNvSpPr/>
          <p:nvPr/>
        </p:nvSpPr>
        <p:spPr>
          <a:xfrm>
            <a:off x="7178259" y="3215713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8CFAE23-3006-1489-C12A-B58AF0590D5E}"/>
              </a:ext>
            </a:extLst>
          </p:cNvPr>
          <p:cNvSpPr/>
          <p:nvPr/>
        </p:nvSpPr>
        <p:spPr>
          <a:xfrm>
            <a:off x="9306861" y="3215713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29C39C-FE5B-20DC-8ADF-499FB4FBCC03}"/>
              </a:ext>
            </a:extLst>
          </p:cNvPr>
          <p:cNvSpPr/>
          <p:nvPr/>
        </p:nvSpPr>
        <p:spPr>
          <a:xfrm>
            <a:off x="732182" y="4645049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BE2B160-D45A-0148-2048-5149E5C19598}"/>
              </a:ext>
            </a:extLst>
          </p:cNvPr>
          <p:cNvSpPr/>
          <p:nvPr/>
        </p:nvSpPr>
        <p:spPr>
          <a:xfrm>
            <a:off x="2860785" y="4645049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92B1B33-34C6-C328-23C3-A59D7FF30313}"/>
              </a:ext>
            </a:extLst>
          </p:cNvPr>
          <p:cNvSpPr/>
          <p:nvPr/>
        </p:nvSpPr>
        <p:spPr>
          <a:xfrm>
            <a:off x="4989388" y="4645049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3FC707-CEA9-C65F-AB78-FD7F975F6CE7}"/>
              </a:ext>
            </a:extLst>
          </p:cNvPr>
          <p:cNvSpPr/>
          <p:nvPr/>
        </p:nvSpPr>
        <p:spPr>
          <a:xfrm>
            <a:off x="7178259" y="4645049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72B12C7-0BEB-F781-293A-E64ADD4E67C1}"/>
              </a:ext>
            </a:extLst>
          </p:cNvPr>
          <p:cNvSpPr/>
          <p:nvPr/>
        </p:nvSpPr>
        <p:spPr>
          <a:xfrm>
            <a:off x="9306861" y="4645049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0A7213-44D0-E0AA-E6EF-A08CE420B1ED}"/>
              </a:ext>
            </a:extLst>
          </p:cNvPr>
          <p:cNvSpPr/>
          <p:nvPr/>
        </p:nvSpPr>
        <p:spPr>
          <a:xfrm>
            <a:off x="2861607" y="1185904"/>
            <a:ext cx="204801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État </a:t>
            </a:r>
          </a:p>
          <a:p>
            <a:pPr algn="ctr"/>
            <a:r>
              <a:rPr lang="fr-FR" sz="160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OK / À finaliser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AEAE4F-6AE9-A00F-8510-FE5B2733FCCC}"/>
              </a:ext>
            </a:extLst>
          </p:cNvPr>
          <p:cNvSpPr/>
          <p:nvPr/>
        </p:nvSpPr>
        <p:spPr>
          <a:xfrm>
            <a:off x="4997483" y="1185904"/>
            <a:ext cx="2092918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Prochaines étapes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75F1AC-DC26-8D8E-C5E2-648A2620F0BD}"/>
              </a:ext>
            </a:extLst>
          </p:cNvPr>
          <p:cNvSpPr/>
          <p:nvPr/>
        </p:nvSpPr>
        <p:spPr>
          <a:xfrm>
            <a:off x="7178259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Responsable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1550C6-F64B-384B-1015-17C7B98F8181}"/>
              </a:ext>
            </a:extLst>
          </p:cNvPr>
          <p:cNvSpPr/>
          <p:nvPr/>
        </p:nvSpPr>
        <p:spPr>
          <a:xfrm>
            <a:off x="9306862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Besoins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B1FBA8C-B28E-82ED-6A00-704D126F1C22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132580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BEFB1-5E8D-B04D-A260-A9390224A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2C66C-33F5-956F-C77E-FAF5057520DB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BD579381-7E05-3222-9482-9C960DE99DF6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>
                <a:solidFill>
                  <a:srgbClr val="E6281D"/>
                </a:solidFill>
                <a:latin typeface="Montserrat" pitchFamily="2" charset="77"/>
              </a:rPr>
              <a:t>Démarche globale</a:t>
            </a:r>
            <a:endParaRPr lang="fr-FR" sz="2800" b="1">
              <a:solidFill>
                <a:srgbClr val="E6281D"/>
              </a:solidFill>
              <a:latin typeface="Montserrat" pitchFamily="2" charset="77"/>
            </a:endParaRP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6788AD52-1286-088F-7615-A9C307193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9EE0665F-E094-78C0-FF94-559D8368DB80}"/>
              </a:ext>
            </a:extLst>
          </p:cNvPr>
          <p:cNvGrpSpPr/>
          <p:nvPr/>
        </p:nvGrpSpPr>
        <p:grpSpPr>
          <a:xfrm>
            <a:off x="11058095" y="6287307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0B93BC63-BE58-C4AD-852E-6D2161AD82E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D1C05602-01BC-4261-C904-5009BDB758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10142472-224B-C4A7-8ADB-A095BA07317B}"/>
              </a:ext>
            </a:extLst>
          </p:cNvPr>
          <p:cNvSpPr txBox="1">
            <a:spLocks/>
          </p:cNvSpPr>
          <p:nvPr/>
        </p:nvSpPr>
        <p:spPr>
          <a:xfrm>
            <a:off x="184410" y="1150243"/>
            <a:ext cx="5047989" cy="42638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pPr lvl="1"/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Dans le cadre de notre accompagnement de services du projet LILA, nous vous accompagnons à 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structurer votre méthodologie d’organisation d’évènements. </a:t>
            </a:r>
            <a:b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</a:br>
            <a:endParaRPr lang="fr-FR" sz="1400" b="1" dirty="0">
              <a:solidFill>
                <a:srgbClr val="21397E"/>
              </a:solidFill>
              <a:latin typeface="Montserrat" pitchFamily="2" charset="77"/>
            </a:endParaRPr>
          </a:p>
          <a:p>
            <a:pPr lvl="1"/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Nous avons utilisé l’opportunité de l’anniversaire des 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20 ans de la France service de Murat</a:t>
            </a:r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 comme cas d’usage pour cet accompagnement.</a:t>
            </a:r>
          </a:p>
          <a:p>
            <a:pPr lvl="1"/>
            <a:endParaRPr lang="fr-FR" sz="1400" dirty="0">
              <a:solidFill>
                <a:srgbClr val="21397E"/>
              </a:solidFill>
              <a:latin typeface="Montserrat" pitchFamily="2" charset="77"/>
            </a:endParaRPr>
          </a:p>
          <a:p>
            <a:pPr lvl="1"/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Nous avons proposé 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une série d’ateliers </a:t>
            </a:r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visant à franchir les 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différentes étapes de cette organisation</a:t>
            </a:r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. Ils ont été accompagnés de 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différents </a:t>
            </a:r>
            <a:r>
              <a:rPr lang="fr-FR" sz="1400" b="1" dirty="0" err="1">
                <a:solidFill>
                  <a:srgbClr val="21397E"/>
                </a:solidFill>
                <a:latin typeface="Montserrat" pitchFamily="2" charset="77"/>
              </a:rPr>
              <a:t>templates</a:t>
            </a:r>
            <a:r>
              <a:rPr lang="fr-FR" sz="1400" b="1" dirty="0">
                <a:solidFill>
                  <a:srgbClr val="21397E"/>
                </a:solidFill>
                <a:latin typeface="Montserrat" pitchFamily="2" charset="77"/>
              </a:rPr>
              <a:t> méthodologiques </a:t>
            </a:r>
            <a:r>
              <a:rPr lang="fr-FR" sz="1400" dirty="0">
                <a:solidFill>
                  <a:srgbClr val="21397E"/>
                </a:solidFill>
                <a:latin typeface="Montserrat" pitchFamily="2" charset="77"/>
              </a:rPr>
              <a:t>que nous vous partageons à travers ce livrable.</a:t>
            </a:r>
            <a:endParaRPr lang="fr-FR" sz="1400" b="1" dirty="0">
              <a:solidFill>
                <a:srgbClr val="21397E"/>
              </a:solidFill>
              <a:latin typeface="Montserrat" pitchFamily="2" charset="77"/>
            </a:endParaRPr>
          </a:p>
        </p:txBody>
      </p:sp>
      <p:pic>
        <p:nvPicPr>
          <p:cNvPr id="12" name="Image 11" descr="Une image contenant texte, Police, ligne, nombre&#10;&#10;Le contenu généré par l’IA peut être incorrect.">
            <a:extLst>
              <a:ext uri="{FF2B5EF4-FFF2-40B4-BE49-F238E27FC236}">
                <a16:creationId xmlns:a16="http://schemas.microsoft.com/office/drawing/2014/main" id="{030698AE-F9E7-019F-F7C5-5D253F6E767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838" y="926355"/>
            <a:ext cx="4932756" cy="2774675"/>
          </a:xfrm>
          <a:prstGeom prst="roundRect">
            <a:avLst>
              <a:gd name="adj" fmla="val 3132"/>
            </a:avLst>
          </a:prstGeom>
          <a:effectLst>
            <a:outerShdw blurRad="139700" dist="38100" dir="2700000" algn="tl" rotWithShape="0">
              <a:prstClr val="black">
                <a:alpha val="11000"/>
              </a:prstClr>
            </a:outerShdw>
          </a:effectLst>
        </p:spPr>
      </p:pic>
      <p:pic>
        <p:nvPicPr>
          <p:cNvPr id="14" name="Image 13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0D7A5D7D-4999-49DB-6A49-5169878FA56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573">
            <a:off x="5707557" y="2760088"/>
            <a:ext cx="4932757" cy="2761889"/>
          </a:xfrm>
          <a:prstGeom prst="roundRect">
            <a:avLst>
              <a:gd name="adj" fmla="val 5509"/>
            </a:avLst>
          </a:prstGeom>
          <a:effectLst>
            <a:outerShdw blurRad="139700" dist="38100" dir="2700000" algn="tl" rotWithShape="0">
              <a:prstClr val="black">
                <a:alpha val="9000"/>
              </a:prst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A4FAF9C-FC49-56E1-181D-ACE4BA885448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3517619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556C5-5266-AEEA-AB7C-B818591AB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DA84D-DF42-11DF-A437-19A4B5B82F68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DB330E40-38D0-2499-BA10-7BFBC35D7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37D25937-BDDB-1BC4-8036-6785B105EEB1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93113A8A-E530-7E6F-4CA6-2B1AB07D43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3089F530-1875-5A59-8A3F-4C4C858380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382F5085-CC09-9425-3CBD-48AFCAC19F20}"/>
              </a:ext>
            </a:extLst>
          </p:cNvPr>
          <p:cNvSpPr/>
          <p:nvPr/>
        </p:nvSpPr>
        <p:spPr>
          <a:xfrm>
            <a:off x="732182" y="1185904"/>
            <a:ext cx="2041566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Élément logistique</a:t>
            </a:r>
          </a:p>
        </p:txBody>
      </p:sp>
      <p:sp>
        <p:nvSpPr>
          <p:cNvPr id="2" name="Titre 4">
            <a:extLst>
              <a:ext uri="{FF2B5EF4-FFF2-40B4-BE49-F238E27FC236}">
                <a16:creationId xmlns:a16="http://schemas.microsoft.com/office/drawing/2014/main" id="{66473B83-7B91-FB33-04C5-9B640217D791}"/>
              </a:ext>
            </a:extLst>
          </p:cNvPr>
          <p:cNvSpPr txBox="1">
            <a:spLocks/>
          </p:cNvSpPr>
          <p:nvPr/>
        </p:nvSpPr>
        <p:spPr>
          <a:xfrm>
            <a:off x="364653" y="597679"/>
            <a:ext cx="10866834" cy="467267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Check-up logistique</a:t>
            </a:r>
            <a:endParaRPr lang="fr-FR" sz="1400" b="0" dirty="0">
              <a:solidFill>
                <a:srgbClr val="1F377D"/>
              </a:solidFill>
              <a:latin typeface="Montserrat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4D048E-38B1-EFD1-C0B6-908FC808C38B}"/>
              </a:ext>
            </a:extLst>
          </p:cNvPr>
          <p:cNvSpPr/>
          <p:nvPr/>
        </p:nvSpPr>
        <p:spPr>
          <a:xfrm>
            <a:off x="732182" y="1789138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D1B7-70AA-9501-0BD9-7B84ACE591B8}"/>
              </a:ext>
            </a:extLst>
          </p:cNvPr>
          <p:cNvSpPr/>
          <p:nvPr/>
        </p:nvSpPr>
        <p:spPr>
          <a:xfrm>
            <a:off x="2860785" y="1789138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B2FFDD-ED43-B151-7864-5D34CA50D04C}"/>
              </a:ext>
            </a:extLst>
          </p:cNvPr>
          <p:cNvSpPr/>
          <p:nvPr/>
        </p:nvSpPr>
        <p:spPr>
          <a:xfrm>
            <a:off x="4989388" y="1789138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891571-8661-1C79-0346-A372742B3ACF}"/>
              </a:ext>
            </a:extLst>
          </p:cNvPr>
          <p:cNvSpPr/>
          <p:nvPr/>
        </p:nvSpPr>
        <p:spPr>
          <a:xfrm>
            <a:off x="7178259" y="1789138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EA81F4-C4EC-6903-9372-0D71C8C10712}"/>
              </a:ext>
            </a:extLst>
          </p:cNvPr>
          <p:cNvSpPr/>
          <p:nvPr/>
        </p:nvSpPr>
        <p:spPr>
          <a:xfrm>
            <a:off x="9306861" y="1789138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0EF49E-7FE5-D4DC-2E58-EA0EF5C24200}"/>
              </a:ext>
            </a:extLst>
          </p:cNvPr>
          <p:cNvSpPr/>
          <p:nvPr/>
        </p:nvSpPr>
        <p:spPr>
          <a:xfrm>
            <a:off x="732182" y="3215713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31CAADD-044E-CE41-78D6-500421E77D80}"/>
              </a:ext>
            </a:extLst>
          </p:cNvPr>
          <p:cNvSpPr/>
          <p:nvPr/>
        </p:nvSpPr>
        <p:spPr>
          <a:xfrm>
            <a:off x="2860785" y="3215713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1C18EF-93E9-A50A-04F3-E8E896DA43B2}"/>
              </a:ext>
            </a:extLst>
          </p:cNvPr>
          <p:cNvSpPr/>
          <p:nvPr/>
        </p:nvSpPr>
        <p:spPr>
          <a:xfrm>
            <a:off x="4989388" y="3215713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93D9C83-EC9F-FA8D-6DEC-EB60588D7FF1}"/>
              </a:ext>
            </a:extLst>
          </p:cNvPr>
          <p:cNvSpPr/>
          <p:nvPr/>
        </p:nvSpPr>
        <p:spPr>
          <a:xfrm>
            <a:off x="7178259" y="3215713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C348B9F-99E8-FC0E-3F63-0F38FA332019}"/>
              </a:ext>
            </a:extLst>
          </p:cNvPr>
          <p:cNvSpPr/>
          <p:nvPr/>
        </p:nvSpPr>
        <p:spPr>
          <a:xfrm>
            <a:off x="9306861" y="3215713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C80126A-7B11-63A0-EA65-71845F24AF76}"/>
              </a:ext>
            </a:extLst>
          </p:cNvPr>
          <p:cNvSpPr/>
          <p:nvPr/>
        </p:nvSpPr>
        <p:spPr>
          <a:xfrm>
            <a:off x="732182" y="4645049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A4162-B5E6-6E23-A34E-E594059B5733}"/>
              </a:ext>
            </a:extLst>
          </p:cNvPr>
          <p:cNvSpPr/>
          <p:nvPr/>
        </p:nvSpPr>
        <p:spPr>
          <a:xfrm>
            <a:off x="2860785" y="4645049"/>
            <a:ext cx="2041566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944A77-74E7-85AC-6929-84DEEE8839DF}"/>
              </a:ext>
            </a:extLst>
          </p:cNvPr>
          <p:cNvSpPr/>
          <p:nvPr/>
        </p:nvSpPr>
        <p:spPr>
          <a:xfrm>
            <a:off x="4989388" y="4645049"/>
            <a:ext cx="2092918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E31F3CE-66B3-0953-99B5-3D5E8625726E}"/>
              </a:ext>
            </a:extLst>
          </p:cNvPr>
          <p:cNvSpPr/>
          <p:nvPr/>
        </p:nvSpPr>
        <p:spPr>
          <a:xfrm>
            <a:off x="7178259" y="4645049"/>
            <a:ext cx="2032650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4251864-16A5-59EF-65DF-ADC8C1C47A29}"/>
              </a:ext>
            </a:extLst>
          </p:cNvPr>
          <p:cNvSpPr/>
          <p:nvPr/>
        </p:nvSpPr>
        <p:spPr>
          <a:xfrm>
            <a:off x="9306861" y="4645049"/>
            <a:ext cx="2047641" cy="130561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AAB1304-A7CF-183C-B74D-C97DCD2EF236}"/>
              </a:ext>
            </a:extLst>
          </p:cNvPr>
          <p:cNvSpPr/>
          <p:nvPr/>
        </p:nvSpPr>
        <p:spPr>
          <a:xfrm>
            <a:off x="2861607" y="1185904"/>
            <a:ext cx="204801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État </a:t>
            </a:r>
          </a:p>
          <a:p>
            <a:pPr algn="ctr"/>
            <a:r>
              <a:rPr lang="fr-FR" sz="1600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OK / À finaliser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3605420-D965-0045-4DC5-402CB6929721}"/>
              </a:ext>
            </a:extLst>
          </p:cNvPr>
          <p:cNvSpPr/>
          <p:nvPr/>
        </p:nvSpPr>
        <p:spPr>
          <a:xfrm>
            <a:off x="4997483" y="1185904"/>
            <a:ext cx="2092918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Prochaines étapes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E1F9EBC-521A-D188-67AF-AC029F30D01A}"/>
              </a:ext>
            </a:extLst>
          </p:cNvPr>
          <p:cNvSpPr/>
          <p:nvPr/>
        </p:nvSpPr>
        <p:spPr>
          <a:xfrm>
            <a:off x="7178259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Responsable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08ECB54-3D36-E4DD-BC39-C9658242001D}"/>
              </a:ext>
            </a:extLst>
          </p:cNvPr>
          <p:cNvSpPr/>
          <p:nvPr/>
        </p:nvSpPr>
        <p:spPr>
          <a:xfrm>
            <a:off x="9306862" y="1185904"/>
            <a:ext cx="2041567" cy="53005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Besoins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05C7175-72EA-7A5D-17DE-D88FE8944918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320086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87DC2-715A-58C0-54E4-4D35C5C55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E85D611-8D5C-44FD-C093-7553D9B1832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3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F87BDF-CEB3-E4BC-9D2E-2171880574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D0E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C0C39DC9-DB9C-A338-8384-8BDC7C573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5629412" cy="3113927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72E558E8-A6E6-5C2B-07F2-0AF3025644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2527" y="113341"/>
            <a:ext cx="5901327" cy="6637393"/>
          </a:xfrm>
          <a:prstGeom prst="rect">
            <a:avLst/>
          </a:prstGeom>
        </p:spPr>
      </p:pic>
      <p:sp>
        <p:nvSpPr>
          <p:cNvPr id="11" name="Titre 14">
            <a:extLst>
              <a:ext uri="{FF2B5EF4-FFF2-40B4-BE49-F238E27FC236}">
                <a16:creationId xmlns:a16="http://schemas.microsoft.com/office/drawing/2014/main" id="{160C17A9-84C5-C82A-A128-C8F3746E677A}"/>
              </a:ext>
            </a:extLst>
          </p:cNvPr>
          <p:cNvSpPr txBox="1">
            <a:spLocks/>
          </p:cNvSpPr>
          <p:nvPr/>
        </p:nvSpPr>
        <p:spPr>
          <a:xfrm>
            <a:off x="3796220" y="3113928"/>
            <a:ext cx="4613939" cy="1791747"/>
          </a:xfrm>
          <a:prstGeom prst="rect">
            <a:avLst/>
          </a:prstGeom>
        </p:spPr>
        <p:txBody>
          <a:bodyPr anchor="t"/>
          <a:lstStyle>
            <a:lvl1pPr algn="l" defTabSz="9130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r-FR" dirty="0">
                <a:latin typeface="Montserrat" pitchFamily="2" charset="77"/>
              </a:rPr>
              <a:t>CADRAGE</a:t>
            </a:r>
            <a:endParaRPr lang="fr-FR" b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5445349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0A5D-2750-86A9-9E7F-F16DEE6EA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9DC03-59DD-80BA-6A3E-6DB6D7903805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418947BE-66B6-9364-CA04-DBC0B33D63CC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>
                <a:solidFill>
                  <a:srgbClr val="E6281D"/>
                </a:solidFill>
                <a:latin typeface="Montserrat" pitchFamily="2" charset="77"/>
              </a:rPr>
              <a:t>Démarche globale</a:t>
            </a:r>
            <a:endParaRPr lang="fr-FR" sz="2800" b="1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E9E4C81-2013-4091-E8C7-03BF393159E0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400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Accompagnement à la préparation d’évènements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5CDC55C0-3216-E6CA-391B-A2F2C2C83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B5C915F6-BF8C-118C-CA74-67F6403FC11B}"/>
              </a:ext>
            </a:extLst>
          </p:cNvPr>
          <p:cNvGrpSpPr/>
          <p:nvPr/>
        </p:nvGrpSpPr>
        <p:grpSpPr>
          <a:xfrm>
            <a:off x="11058095" y="6287307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AAA572E2-5D27-6798-BEA1-222E8BC713F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B61BE51E-B469-A940-33DC-6FC17DCAC5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4F270BB-1EE4-BAFE-C80E-ACED451EAD69}"/>
              </a:ext>
            </a:extLst>
          </p:cNvPr>
          <p:cNvSpPr/>
          <p:nvPr/>
        </p:nvSpPr>
        <p:spPr>
          <a:xfrm>
            <a:off x="1042259" y="2053087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Cadrage –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83E128-240D-DB08-A178-48AFB3E1D9E1}"/>
              </a:ext>
            </a:extLst>
          </p:cNvPr>
          <p:cNvSpPr/>
          <p:nvPr/>
        </p:nvSpPr>
        <p:spPr>
          <a:xfrm>
            <a:off x="1042259" y="2455198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Pourquoi cet événement ? Pour qui ? Quelles ambitions ?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076117-AD4B-7451-92D3-BD4EFF62A623}"/>
              </a:ext>
            </a:extLst>
          </p:cNvPr>
          <p:cNvSpPr/>
          <p:nvPr/>
        </p:nvSpPr>
        <p:spPr>
          <a:xfrm>
            <a:off x="4620499" y="2031823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Co-construction –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877BBB-87B1-370B-7D87-DA86A33AB93D}"/>
              </a:ext>
            </a:extLst>
          </p:cNvPr>
          <p:cNvSpPr/>
          <p:nvPr/>
        </p:nvSpPr>
        <p:spPr>
          <a:xfrm>
            <a:off x="4620499" y="2433934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Co-construction du programme (temps forts, formats, interventions)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778B37-A4E8-4158-C059-954BA4F35A44}"/>
              </a:ext>
            </a:extLst>
          </p:cNvPr>
          <p:cNvSpPr/>
          <p:nvPr/>
        </p:nvSpPr>
        <p:spPr>
          <a:xfrm>
            <a:off x="8140110" y="2025172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Structuration –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ABBF23-1486-84E8-A1D6-B328998685E3}"/>
              </a:ext>
            </a:extLst>
          </p:cNvPr>
          <p:cNvSpPr/>
          <p:nvPr/>
        </p:nvSpPr>
        <p:spPr>
          <a:xfrm>
            <a:off x="8140110" y="2427283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Organisation logistique et coordination terrain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7D12C9-CED0-2D52-84BF-60C3041304C9}"/>
              </a:ext>
            </a:extLst>
          </p:cNvPr>
          <p:cNvSpPr/>
          <p:nvPr/>
        </p:nvSpPr>
        <p:spPr>
          <a:xfrm>
            <a:off x="1042259" y="3127195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Livrables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1FB334-AF23-79B2-8FD0-31BD80F47DD7}"/>
              </a:ext>
            </a:extLst>
          </p:cNvPr>
          <p:cNvSpPr/>
          <p:nvPr/>
        </p:nvSpPr>
        <p:spPr>
          <a:xfrm>
            <a:off x="4620499" y="3105931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Livrables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09D1E1-E68A-2482-8888-AAB1D6B16091}"/>
              </a:ext>
            </a:extLst>
          </p:cNvPr>
          <p:cNvSpPr/>
          <p:nvPr/>
        </p:nvSpPr>
        <p:spPr>
          <a:xfrm>
            <a:off x="8140110" y="3099280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Livrables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EF92701-9243-6E57-D62B-0F4384BE8414}"/>
              </a:ext>
            </a:extLst>
          </p:cNvPr>
          <p:cNvSpPr/>
          <p:nvPr/>
        </p:nvSpPr>
        <p:spPr>
          <a:xfrm>
            <a:off x="1042259" y="4042524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Animation – 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310AEA-E715-151B-9727-28D2DCB3EDAA}"/>
              </a:ext>
            </a:extLst>
          </p:cNvPr>
          <p:cNvSpPr/>
          <p:nvPr/>
        </p:nvSpPr>
        <p:spPr>
          <a:xfrm>
            <a:off x="1042259" y="4444635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Structurer les besoins pour l’animation du Jour J qu’il faudra produire ensuite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5F3F935-E7EA-F5FE-899A-F03DDB288ABC}"/>
              </a:ext>
            </a:extLst>
          </p:cNvPr>
          <p:cNvSpPr/>
          <p:nvPr/>
        </p:nvSpPr>
        <p:spPr>
          <a:xfrm>
            <a:off x="4620499" y="4021260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Checkpoint –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411042-FFDF-98A9-484D-CE566D0C0DA0}"/>
              </a:ext>
            </a:extLst>
          </p:cNvPr>
          <p:cNvSpPr/>
          <p:nvPr/>
        </p:nvSpPr>
        <p:spPr>
          <a:xfrm>
            <a:off x="4620499" y="4423371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>
                <a:solidFill>
                  <a:schemeClr val="tx1"/>
                </a:solidFill>
                <a:latin typeface="Montserrat" pitchFamily="2" charset="77"/>
              </a:rPr>
              <a:t>Relance partenaires + finalisation de la grille de coordination du jour J</a:t>
            </a:r>
          </a:p>
          <a:p>
            <a:endParaRPr lang="fr-FR" sz="120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CF32E68-F12D-39CA-BC81-4822A406265B}"/>
              </a:ext>
            </a:extLst>
          </p:cNvPr>
          <p:cNvSpPr/>
          <p:nvPr/>
        </p:nvSpPr>
        <p:spPr>
          <a:xfrm>
            <a:off x="8140110" y="4014609"/>
            <a:ext cx="2980029" cy="354498"/>
          </a:xfrm>
          <a:prstGeom prst="rect">
            <a:avLst/>
          </a:prstGeom>
          <a:solidFill>
            <a:srgbClr val="B8C9E4">
              <a:alpha val="83922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1F377D"/>
                </a:solidFill>
                <a:latin typeface="Montserrat" pitchFamily="2" charset="77"/>
              </a:rPr>
              <a:t>Communication – </a:t>
            </a:r>
            <a:r>
              <a:rPr lang="fr-FR" sz="1200" dirty="0">
                <a:solidFill>
                  <a:srgbClr val="1F377D"/>
                </a:solidFill>
                <a:latin typeface="Montserrat" pitchFamily="2" charset="77"/>
              </a:rPr>
              <a:t>jour mois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1A63C4-9724-91AA-6C5D-3C20CE4571F8}"/>
              </a:ext>
            </a:extLst>
          </p:cNvPr>
          <p:cNvSpPr/>
          <p:nvPr/>
        </p:nvSpPr>
        <p:spPr>
          <a:xfrm>
            <a:off x="8140110" y="4416720"/>
            <a:ext cx="2980029" cy="583325"/>
          </a:xfrm>
          <a:prstGeom prst="rect">
            <a:avLst/>
          </a:prstGeom>
          <a:solidFill>
            <a:schemeClr val="bg1"/>
          </a:solidFill>
          <a:ln w="3175">
            <a:solidFill>
              <a:srgbClr val="B8C9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50">
                <a:solidFill>
                  <a:schemeClr val="tx1"/>
                </a:solidFill>
                <a:latin typeface="Montserrat" pitchFamily="2" charset="77"/>
              </a:rPr>
              <a:t>Structuration des supports de communication et coordination avec l’équipe communication pour lancement</a:t>
            </a:r>
          </a:p>
          <a:p>
            <a:endParaRPr lang="fr-FR" sz="105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32BBB03-B2DA-9713-D5A6-1CD0039E5D4A}"/>
              </a:ext>
            </a:extLst>
          </p:cNvPr>
          <p:cNvSpPr/>
          <p:nvPr/>
        </p:nvSpPr>
        <p:spPr>
          <a:xfrm>
            <a:off x="1042259" y="5116632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Livrables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845CD8D-F51D-178C-D1C4-CBEC26A0D647}"/>
              </a:ext>
            </a:extLst>
          </p:cNvPr>
          <p:cNvSpPr/>
          <p:nvPr/>
        </p:nvSpPr>
        <p:spPr>
          <a:xfrm>
            <a:off x="4620499" y="5095368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Devoirs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1181482-2A75-C6AC-7F49-4BD60396C4AE}"/>
              </a:ext>
            </a:extLst>
          </p:cNvPr>
          <p:cNvSpPr/>
          <p:nvPr/>
        </p:nvSpPr>
        <p:spPr>
          <a:xfrm>
            <a:off x="8140110" y="5088717"/>
            <a:ext cx="2980029" cy="610998"/>
          </a:xfrm>
          <a:prstGeom prst="rect">
            <a:avLst/>
          </a:prstGeom>
          <a:solidFill>
            <a:srgbClr val="F2F4FF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000" i="1" u="sng" dirty="0">
                <a:solidFill>
                  <a:schemeClr val="tx1"/>
                </a:solidFill>
                <a:latin typeface="Montserrat" pitchFamily="2" charset="77"/>
              </a:rPr>
              <a:t>Livrables</a:t>
            </a:r>
            <a:r>
              <a:rPr lang="fr-FR" sz="1000" i="1" dirty="0">
                <a:solidFill>
                  <a:schemeClr val="tx1"/>
                </a:solidFill>
                <a:latin typeface="Montserrat" pitchFamily="2" charset="77"/>
              </a:rPr>
              <a:t> :</a:t>
            </a:r>
            <a:r>
              <a:rPr lang="fr-FR" sz="1000" dirty="0">
                <a:solidFill>
                  <a:schemeClr val="tx1"/>
                </a:solidFill>
                <a:latin typeface="Montserrat" pitchFamily="2" charset="77"/>
              </a:rPr>
              <a:t>.</a:t>
            </a:r>
          </a:p>
          <a:p>
            <a:endParaRPr lang="fr-FR" sz="1050" i="1" dirty="0">
              <a:solidFill>
                <a:schemeClr val="tx1"/>
              </a:solidFill>
              <a:latin typeface="Montserrat" pitchFamily="2" charset="77"/>
            </a:endParaRP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3570001C-CB11-BC9E-5A02-A8E57B2EBAB7}"/>
              </a:ext>
            </a:extLst>
          </p:cNvPr>
          <p:cNvCxnSpPr>
            <a:cxnSpLocks/>
          </p:cNvCxnSpPr>
          <p:nvPr/>
        </p:nvCxnSpPr>
        <p:spPr>
          <a:xfrm>
            <a:off x="4157107" y="3057685"/>
            <a:ext cx="378415" cy="0"/>
          </a:xfrm>
          <a:prstGeom prst="straightConnector1">
            <a:avLst/>
          </a:prstGeom>
          <a:ln>
            <a:solidFill>
              <a:srgbClr val="1F377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A95535A8-9038-06D4-450C-FC876357C6EE}"/>
              </a:ext>
            </a:extLst>
          </p:cNvPr>
          <p:cNvCxnSpPr>
            <a:cxnSpLocks/>
          </p:cNvCxnSpPr>
          <p:nvPr/>
        </p:nvCxnSpPr>
        <p:spPr>
          <a:xfrm>
            <a:off x="7678680" y="3057685"/>
            <a:ext cx="378415" cy="0"/>
          </a:xfrm>
          <a:prstGeom prst="straightConnector1">
            <a:avLst/>
          </a:prstGeom>
          <a:ln>
            <a:solidFill>
              <a:srgbClr val="1F377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Arc 50">
            <a:extLst>
              <a:ext uri="{FF2B5EF4-FFF2-40B4-BE49-F238E27FC236}">
                <a16:creationId xmlns:a16="http://schemas.microsoft.com/office/drawing/2014/main" id="{AC771960-BE9A-A995-3836-870B192228B3}"/>
              </a:ext>
            </a:extLst>
          </p:cNvPr>
          <p:cNvSpPr/>
          <p:nvPr/>
        </p:nvSpPr>
        <p:spPr>
          <a:xfrm>
            <a:off x="10678845" y="3039237"/>
            <a:ext cx="1212563" cy="1439094"/>
          </a:xfrm>
          <a:prstGeom prst="arc">
            <a:avLst>
              <a:gd name="adj1" fmla="val 16200000"/>
              <a:gd name="adj2" fmla="val 5124638"/>
            </a:avLst>
          </a:prstGeom>
          <a:ln>
            <a:solidFill>
              <a:srgbClr val="1F377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F47879C4-2E42-320B-3D9E-364D2FE14B07}"/>
              </a:ext>
            </a:extLst>
          </p:cNvPr>
          <p:cNvCxnSpPr>
            <a:cxnSpLocks/>
          </p:cNvCxnSpPr>
          <p:nvPr/>
        </p:nvCxnSpPr>
        <p:spPr>
          <a:xfrm>
            <a:off x="7625240" y="4876653"/>
            <a:ext cx="466400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E169402A-5ADF-A610-F8A3-225E1382B63F}"/>
              </a:ext>
            </a:extLst>
          </p:cNvPr>
          <p:cNvSpPr/>
          <p:nvPr/>
        </p:nvSpPr>
        <p:spPr>
          <a:xfrm rot="16200000">
            <a:off x="7008755" y="4703043"/>
            <a:ext cx="1769786" cy="34449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>
                <a:solidFill>
                  <a:srgbClr val="1F377D"/>
                </a:solidFill>
                <a:highlight>
                  <a:srgbClr val="FFFFFF"/>
                </a:highlight>
                <a:latin typeface="Montserrat" pitchFamily="2" charset="77"/>
              </a:rPr>
              <a:t>Pause d’août</a:t>
            </a: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48259AD2-47BE-A757-606E-98173438E50A}"/>
              </a:ext>
            </a:extLst>
          </p:cNvPr>
          <p:cNvCxnSpPr>
            <a:cxnSpLocks/>
          </p:cNvCxnSpPr>
          <p:nvPr/>
        </p:nvCxnSpPr>
        <p:spPr>
          <a:xfrm>
            <a:off x="4115663" y="4875289"/>
            <a:ext cx="352095" cy="0"/>
          </a:xfrm>
          <a:prstGeom prst="straightConnector1">
            <a:avLst/>
          </a:prstGeom>
          <a:ln>
            <a:solidFill>
              <a:srgbClr val="1F377D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09AB3723-E647-EFC0-A769-2FC4A74BC5FD}"/>
              </a:ext>
            </a:extLst>
          </p:cNvPr>
          <p:cNvSpPr txBox="1"/>
          <p:nvPr/>
        </p:nvSpPr>
        <p:spPr>
          <a:xfrm>
            <a:off x="938536" y="1202657"/>
            <a:ext cx="101816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1F377D"/>
                </a:solidFill>
                <a:latin typeface="Montserrat" pitchFamily="2" charset="77"/>
              </a:rPr>
              <a:t>Exemple de calendrier à réutiliser pour présenter la démarche et les grandes étapes de l’organisation d’un évènement.</a:t>
            </a:r>
          </a:p>
        </p:txBody>
      </p:sp>
    </p:spTree>
    <p:extLst>
      <p:ext uri="{BB962C8B-B14F-4D97-AF65-F5344CB8AC3E}">
        <p14:creationId xmlns:p14="http://schemas.microsoft.com/office/powerpoint/2010/main" val="134779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3B873-45BC-502E-EEB2-DFE3FAA0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08F32-93F0-CA8E-42B2-9090590F2CD9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Accompagnement à la préparation d’évènements- Projet LILA, Septembre 2025</a:t>
            </a:r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582049D7-4638-74B4-DCF9-7F571D949F24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>
                <a:solidFill>
                  <a:srgbClr val="E6281D"/>
                </a:solidFill>
                <a:latin typeface="Montserrat" pitchFamily="2" charset="77"/>
              </a:rPr>
              <a:t>Atelier de cadrage </a:t>
            </a:r>
            <a:endParaRPr lang="fr-FR" sz="2800" b="1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9399B77-028C-1A79-68E5-EEDB5F4EC3DA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639F4414-ADBD-8660-8A3F-03775D5A2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C86BBC63-D4EC-96C9-6B10-B9FD832EA05E}"/>
              </a:ext>
            </a:extLst>
          </p:cNvPr>
          <p:cNvGrpSpPr/>
          <p:nvPr/>
        </p:nvGrpSpPr>
        <p:grpSpPr>
          <a:xfrm>
            <a:off x="11058095" y="6287307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80ADAAB3-DEB0-469B-3E7E-F527C248BC4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D9609CFB-38A9-3A09-F2AC-1EC4AC698A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A7EE100-C86B-F7C5-8D88-BC5D308FE739}"/>
              </a:ext>
            </a:extLst>
          </p:cNvPr>
          <p:cNvSpPr/>
          <p:nvPr/>
        </p:nvSpPr>
        <p:spPr>
          <a:xfrm>
            <a:off x="878114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Objectifs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4D34AA-E68F-96ED-C53D-4FCF2FF841FD}"/>
              </a:ext>
            </a:extLst>
          </p:cNvPr>
          <p:cNvSpPr/>
          <p:nvPr/>
        </p:nvSpPr>
        <p:spPr>
          <a:xfrm>
            <a:off x="878114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Pourquoi cet évènement ? Que souhaitez-vous célébrer, partager, générer chez votre public, transmettre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88E54C-6547-9687-1644-2BBDF23CD13B}"/>
              </a:ext>
            </a:extLst>
          </p:cNvPr>
          <p:cNvSpPr/>
          <p:nvPr/>
        </p:nvSpPr>
        <p:spPr>
          <a:xfrm>
            <a:off x="878114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Souhaitez-vous :</a:t>
            </a:r>
            <a:br>
              <a:rPr lang="fr-FR" sz="1200" i="1">
                <a:solidFill>
                  <a:schemeClr val="tx1"/>
                </a:solidFill>
                <a:latin typeface="Montserrat" pitchFamily="2" charset="77"/>
              </a:rPr>
            </a:b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Créer du lien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Mobiliser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Valoriser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Sensibiliser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Transmettre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Célébrer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__________________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19155-C86C-A43E-88A0-2BD235B4B6B7}"/>
              </a:ext>
            </a:extLst>
          </p:cNvPr>
          <p:cNvSpPr/>
          <p:nvPr/>
        </p:nvSpPr>
        <p:spPr>
          <a:xfrm>
            <a:off x="4376057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Cible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D20D22-B5F4-EBF6-17C5-FC9FDCB452D8}"/>
              </a:ext>
            </a:extLst>
          </p:cNvPr>
          <p:cNvSpPr/>
          <p:nvPr/>
        </p:nvSpPr>
        <p:spPr>
          <a:xfrm>
            <a:off x="4376057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À qui s’adresse cet évènement ? Quels sont leurs besoins et envies ? Comment les attirer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DF4750-B33D-FB34-ED9D-038C9BFE1EF5}"/>
              </a:ext>
            </a:extLst>
          </p:cNvPr>
          <p:cNvSpPr/>
          <p:nvPr/>
        </p:nvSpPr>
        <p:spPr>
          <a:xfrm>
            <a:off x="4376057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Combien de personnes souhaitez-vous atteindre ? 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Moins d’une dizaine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Entre 10 et 30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Entre 30 et 50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Plus de 50</a:t>
            </a:r>
            <a:endParaRPr lang="fr-FR" sz="14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5D8DB5-03B8-F9FB-8E97-B5F55C81B395}"/>
              </a:ext>
            </a:extLst>
          </p:cNvPr>
          <p:cNvSpPr/>
          <p:nvPr/>
        </p:nvSpPr>
        <p:spPr>
          <a:xfrm>
            <a:off x="7877540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Partenaires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3AD252-0A20-F721-6A27-890AEDA39861}"/>
              </a:ext>
            </a:extLst>
          </p:cNvPr>
          <p:cNvSpPr/>
          <p:nvPr/>
        </p:nvSpPr>
        <p:spPr>
          <a:xfrm>
            <a:off x="7877540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Qui peut participer à l’organisation ou intervenir ? Qui souhaitez-vous solliciter ? Quels sont vos alliés potentiels (associations, partenaires, acteurs locaux etc.) 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4DD8E0-0AEB-F5BE-7917-3F70F27FE901}"/>
              </a:ext>
            </a:extLst>
          </p:cNvPr>
          <p:cNvSpPr/>
          <p:nvPr/>
        </p:nvSpPr>
        <p:spPr>
          <a:xfrm>
            <a:off x="7877540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Comment les impliquer dès le départ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Communication écrite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Rencontre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Réunions régulières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______________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______________</a:t>
            </a:r>
          </a:p>
          <a:p>
            <a:pPr marL="285750" indent="-285750">
              <a:buFont typeface="Wingdings" pitchFamily="2" charset="2"/>
              <a:buChar char="q"/>
            </a:pPr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pPr marL="285750" indent="-285750">
              <a:buFont typeface="Wingdings" pitchFamily="2" charset="2"/>
              <a:buChar char="q"/>
            </a:pPr>
            <a:endParaRPr lang="fr-FR" sz="14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894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40003-F9BF-3179-8C75-9162F35D7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1E5C5D91-38C2-D032-633A-7FC8700D5E2C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>
                <a:solidFill>
                  <a:srgbClr val="E6281D"/>
                </a:solidFill>
                <a:latin typeface="Montserrat" pitchFamily="2" charset="77"/>
              </a:rPr>
              <a:t>Atelier de cadrage </a:t>
            </a:r>
            <a:endParaRPr lang="fr-FR" sz="2800" b="1">
              <a:solidFill>
                <a:srgbClr val="E6281D"/>
              </a:solidFill>
              <a:latin typeface="Montserrat" pitchFamily="2" charset="77"/>
            </a:endParaRP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1FB4BF9E-4B78-C72F-B1D6-C4A7B3F06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46562202-AEDD-BB60-4E57-01CB8E7F8049}"/>
              </a:ext>
            </a:extLst>
          </p:cNvPr>
          <p:cNvGrpSpPr/>
          <p:nvPr/>
        </p:nvGrpSpPr>
        <p:grpSpPr>
          <a:xfrm>
            <a:off x="11058095" y="6287307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05C31BD7-0839-6DE3-7E01-19E3689EAC8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625A87E8-20E8-9D53-113E-0A0AD7904B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D92B28F-E2F3-AAAF-236E-49FFD798B778}"/>
              </a:ext>
            </a:extLst>
          </p:cNvPr>
          <p:cNvSpPr/>
          <p:nvPr/>
        </p:nvSpPr>
        <p:spPr>
          <a:xfrm>
            <a:off x="878114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Format et moyens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9D003D-DDD7-B9F5-ECED-6D12CC355112}"/>
              </a:ext>
            </a:extLst>
          </p:cNvPr>
          <p:cNvSpPr/>
          <p:nvPr/>
        </p:nvSpPr>
        <p:spPr>
          <a:xfrm>
            <a:off x="878114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Quelle durée ? Quel lieu ? Quel format (atelier, animation, table ronde, projection, jeu, etc.) ?</a:t>
            </a:r>
            <a:br>
              <a:rPr lang="fr-FR" sz="1200" i="1">
                <a:solidFill>
                  <a:schemeClr val="tx1"/>
                </a:solidFill>
                <a:latin typeface="Montserrat" pitchFamily="2" charset="77"/>
              </a:rPr>
            </a:br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8B177B-C2B7-B4E3-EEA3-E6744A423104}"/>
              </a:ext>
            </a:extLst>
          </p:cNvPr>
          <p:cNvSpPr/>
          <p:nvPr/>
        </p:nvSpPr>
        <p:spPr>
          <a:xfrm>
            <a:off x="878114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Avec quels moyens (budget, matériel, compétences, soutien) ?</a:t>
            </a:r>
            <a:br>
              <a:rPr lang="fr-FR" sz="1200" i="1">
                <a:solidFill>
                  <a:schemeClr val="tx1"/>
                </a:solidFill>
                <a:latin typeface="Montserrat" pitchFamily="2" charset="77"/>
              </a:rPr>
            </a:br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52AF4D-0ED6-65FA-8BB4-5955BF00640D}"/>
              </a:ext>
            </a:extLst>
          </p:cNvPr>
          <p:cNvSpPr/>
          <p:nvPr/>
        </p:nvSpPr>
        <p:spPr>
          <a:xfrm>
            <a:off x="4376057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Facteurs de réussite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9AF1AE-BDA5-BBF9-657A-B6D91094872E}"/>
              </a:ext>
            </a:extLst>
          </p:cNvPr>
          <p:cNvSpPr/>
          <p:nvPr/>
        </p:nvSpPr>
        <p:spPr>
          <a:xfrm>
            <a:off x="4376057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Comment faire en sorte que l’évènement soit utile, agréable, marquant ?</a:t>
            </a:r>
            <a:br>
              <a:rPr lang="fr-FR" sz="1200" i="1">
                <a:solidFill>
                  <a:schemeClr val="tx1"/>
                </a:solidFill>
                <a:latin typeface="Montserrat" pitchFamily="2" charset="77"/>
              </a:rPr>
            </a:br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Comment saurons-nous que nous avons réussi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79264D-36C5-C47C-8AA3-40E9A4E25E13}"/>
              </a:ext>
            </a:extLst>
          </p:cNvPr>
          <p:cNvSpPr/>
          <p:nvPr/>
        </p:nvSpPr>
        <p:spPr>
          <a:xfrm>
            <a:off x="4376057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Qu’est-ce que nous voulons absolument éviter ? Quels sont les risques à anticiper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BC797-D225-8ABA-68A8-ACE82D3FD058}"/>
              </a:ext>
            </a:extLst>
          </p:cNvPr>
          <p:cNvSpPr/>
          <p:nvPr/>
        </p:nvSpPr>
        <p:spPr>
          <a:xfrm>
            <a:off x="7877540" y="1349829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Synthèse &amp; prochaines étapes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48065C-7040-78E4-1D39-501CEEA97551}"/>
              </a:ext>
            </a:extLst>
          </p:cNvPr>
          <p:cNvSpPr/>
          <p:nvPr/>
        </p:nvSpPr>
        <p:spPr>
          <a:xfrm>
            <a:off x="7877540" y="1828800"/>
            <a:ext cx="3439886" cy="2317045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Quelles sont les grandes lignes de l’évènement ? 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A9D3DF-CCD6-5E7F-3632-D5CF9A6D1681}"/>
              </a:ext>
            </a:extLst>
          </p:cNvPr>
          <p:cNvSpPr/>
          <p:nvPr/>
        </p:nvSpPr>
        <p:spPr>
          <a:xfrm>
            <a:off x="7877540" y="4218416"/>
            <a:ext cx="3439886" cy="178525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Quelles sont les actions à lancer d’ici à notre prochaine rencontre ?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1697BCB-1C7B-F743-B522-7F22F4D0B760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Accompagnement à la préparation d’évènements- Projet LILA, Septembre 2025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45BD48D-322A-EE80-961A-21D50E6B6B70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3812900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78F02-45F0-84FF-70DE-CD93174B7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D2B50B8-4807-7A81-D23E-762AF9BCE87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7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977FF4-16B2-D405-82AC-AAFA11F383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D0EB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3C6CCE41-5D07-BBEE-4801-70C63233FA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5629412" cy="3113927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3F41BE6D-D22F-15BA-A936-BCCCA993B2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2527" y="113341"/>
            <a:ext cx="5901327" cy="6637393"/>
          </a:xfrm>
          <a:prstGeom prst="rect">
            <a:avLst/>
          </a:prstGeom>
        </p:spPr>
      </p:pic>
      <p:sp>
        <p:nvSpPr>
          <p:cNvPr id="11" name="Titre 14">
            <a:extLst>
              <a:ext uri="{FF2B5EF4-FFF2-40B4-BE49-F238E27FC236}">
                <a16:creationId xmlns:a16="http://schemas.microsoft.com/office/drawing/2014/main" id="{4FFE3792-89A0-5BFC-5990-A8C555E85FDB}"/>
              </a:ext>
            </a:extLst>
          </p:cNvPr>
          <p:cNvSpPr txBox="1">
            <a:spLocks/>
          </p:cNvSpPr>
          <p:nvPr/>
        </p:nvSpPr>
        <p:spPr>
          <a:xfrm>
            <a:off x="3796220" y="3113928"/>
            <a:ext cx="4613939" cy="1791747"/>
          </a:xfrm>
          <a:prstGeom prst="rect">
            <a:avLst/>
          </a:prstGeom>
        </p:spPr>
        <p:txBody>
          <a:bodyPr anchor="t"/>
          <a:lstStyle>
            <a:lvl1pPr algn="l" defTabSz="9130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r-FR" dirty="0">
                <a:latin typeface="Montserrat" pitchFamily="2" charset="77"/>
              </a:rPr>
              <a:t>CONSTRUCTION DES TEMPS FORTS</a:t>
            </a:r>
            <a:endParaRPr lang="fr-FR" b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9185569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0CE17-1CBF-982D-ECDC-380FF0EBF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14C27C23-D1DF-0E91-5AE0-7697CE568F7F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Construction des temps fort </a:t>
            </a:r>
            <a:endParaRPr lang="fr-FR" sz="2800" b="1" dirty="0">
              <a:solidFill>
                <a:srgbClr val="E6281D"/>
              </a:solidFill>
              <a:latin typeface="Montserrat" pitchFamily="2" charset="77"/>
            </a:endParaRP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C4D53E68-3153-B52F-8955-5293EC46A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3C1C3646-3725-A4FC-9620-2C228A57D720}"/>
              </a:ext>
            </a:extLst>
          </p:cNvPr>
          <p:cNvGrpSpPr/>
          <p:nvPr/>
        </p:nvGrpSpPr>
        <p:grpSpPr>
          <a:xfrm>
            <a:off x="11058095" y="6287307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819211B6-4E7B-2A2C-6A52-A60DE824E04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2B49BADE-47D6-6850-C9F9-4A6090E894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8868ED4-C040-1E6D-5BFA-2FB2A999604D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Accompagnement à la préparation d’évènements- Projet LILA, Septembre 2025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1C0FF02-64AD-ABE3-4470-E6B534E1B4DF}"/>
              </a:ext>
            </a:extLst>
          </p:cNvPr>
          <p:cNvSpPr/>
          <p:nvPr/>
        </p:nvSpPr>
        <p:spPr>
          <a:xfrm>
            <a:off x="878114" y="1855650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Nom du temps fort n°1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BA46B1D-386D-BD2E-D141-E43BA1DBFE48}"/>
              </a:ext>
            </a:extLst>
          </p:cNvPr>
          <p:cNvSpPr/>
          <p:nvPr/>
        </p:nvSpPr>
        <p:spPr>
          <a:xfrm>
            <a:off x="878114" y="2334622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Ex. « Accueil café », « Jeu intergénérationnel », « Prise de parole des élus »...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EAF75FE-A908-2D28-CAC4-7AF29B4B89F3}"/>
              </a:ext>
            </a:extLst>
          </p:cNvPr>
          <p:cNvSpPr/>
          <p:nvPr/>
        </p:nvSpPr>
        <p:spPr>
          <a:xfrm>
            <a:off x="4376057" y="1855650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Objectif de ce moment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D8432B-23BA-33EE-0B14-A738883BE16C}"/>
              </a:ext>
            </a:extLst>
          </p:cNvPr>
          <p:cNvSpPr/>
          <p:nvPr/>
        </p:nvSpPr>
        <p:spPr>
          <a:xfrm>
            <a:off x="4376057" y="2334622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Ex. Créer du lien, valoriser les partenaires, transmettre de l’info...)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DBBDD0C-3D16-8D4F-B088-F6BF7489424D}"/>
              </a:ext>
            </a:extLst>
          </p:cNvPr>
          <p:cNvSpPr/>
          <p:nvPr/>
        </p:nvSpPr>
        <p:spPr>
          <a:xfrm>
            <a:off x="7877540" y="1855650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Ressenti des participants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9CFF72-87B5-4FF9-5C69-B494AE0D49D6}"/>
              </a:ext>
            </a:extLst>
          </p:cNvPr>
          <p:cNvSpPr/>
          <p:nvPr/>
        </p:nvSpPr>
        <p:spPr>
          <a:xfrm>
            <a:off x="7877540" y="2334622"/>
            <a:ext cx="3439886" cy="152769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Ex., fierté, curiosité, émotion, envie de revenir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C23CBA3-F442-5E48-7020-730E0FC11897}"/>
              </a:ext>
            </a:extLst>
          </p:cNvPr>
          <p:cNvSpPr/>
          <p:nvPr/>
        </p:nvSpPr>
        <p:spPr>
          <a:xfrm>
            <a:off x="878114" y="401669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Format / Modalité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8903DB-E6C6-C003-3D9E-DFBAEF5D58CF}"/>
              </a:ext>
            </a:extLst>
          </p:cNvPr>
          <p:cNvSpPr/>
          <p:nvPr/>
        </p:nvSpPr>
        <p:spPr>
          <a:xfrm>
            <a:off x="878114" y="4495664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Ex. Stand, discours, animation, atelier, jeu, projection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9429FC4-54A7-E872-B033-4F9460220479}"/>
              </a:ext>
            </a:extLst>
          </p:cNvPr>
          <p:cNvSpPr/>
          <p:nvPr/>
        </p:nvSpPr>
        <p:spPr>
          <a:xfrm>
            <a:off x="4376057" y="401669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accent1">
                    <a:lumMod val="50000"/>
                  </a:schemeClr>
                </a:solidFill>
                <a:latin typeface="Montserrat" pitchFamily="2" charset="77"/>
              </a:rPr>
              <a:t>Timing estimé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F7B6901-7490-4062-AC2E-48153FA3E9FF}"/>
              </a:ext>
            </a:extLst>
          </p:cNvPr>
          <p:cNvSpPr/>
          <p:nvPr/>
        </p:nvSpPr>
        <p:spPr>
          <a:xfrm>
            <a:off x="4376057" y="4495664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Ex. 1h, 3h, etc.</a:t>
            </a: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  <a:p>
            <a:endParaRPr lang="fr-FR" sz="1200" i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1210A5-4B78-0017-2079-27F6E8FC3E90}"/>
              </a:ext>
            </a:extLst>
          </p:cNvPr>
          <p:cNvSpPr/>
          <p:nvPr/>
        </p:nvSpPr>
        <p:spPr>
          <a:xfrm>
            <a:off x="7877540" y="4016692"/>
            <a:ext cx="3439886" cy="406400"/>
          </a:xfrm>
          <a:prstGeom prst="rect">
            <a:avLst/>
          </a:prstGeom>
          <a:solidFill>
            <a:srgbClr val="B8C9E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1600" b="1">
                <a:solidFill>
                  <a:schemeClr val="tx1"/>
                </a:solidFill>
                <a:latin typeface="Arial" panose="020B0604020202020204" pitchFamily="34" charset="0"/>
              </a:rPr>
              <a:t>Ressources</a:t>
            </a:r>
            <a:endParaRPr lang="fr-FR" sz="1600" b="1">
              <a:solidFill>
                <a:schemeClr val="accent1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0A9FC90-6B33-4675-AB1C-4842594B8AFB}"/>
              </a:ext>
            </a:extLst>
          </p:cNvPr>
          <p:cNvSpPr/>
          <p:nvPr/>
        </p:nvSpPr>
        <p:spPr>
          <a:xfrm>
            <a:off x="7877540" y="4495664"/>
            <a:ext cx="3439886" cy="163218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i="1">
                <a:solidFill>
                  <a:schemeClr val="tx1"/>
                </a:solidFill>
                <a:latin typeface="Montserrat" pitchFamily="2" charset="77"/>
              </a:rPr>
              <a:t>→ Matériel, intervenants, lieu précis...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94E9BD9-5A21-5F6A-218D-13088BC248BC}"/>
              </a:ext>
            </a:extLst>
          </p:cNvPr>
          <p:cNvSpPr txBox="1"/>
          <p:nvPr/>
        </p:nvSpPr>
        <p:spPr>
          <a:xfrm>
            <a:off x="508000" y="1043741"/>
            <a:ext cx="103219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None/>
            </a:pPr>
            <a:r>
              <a:rPr lang="fr-FR" sz="1400" b="0" i="0" u="none" strike="noStrike" dirty="0">
                <a:solidFill>
                  <a:srgbClr val="1F377D"/>
                </a:solidFill>
                <a:effectLst/>
                <a:latin typeface="Montserrat" pitchFamily="2" charset="77"/>
              </a:rPr>
              <a:t>Quelles ressources/dispositifs activables avez-vous à disposition ?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Montserrat" pitchFamily="2" charset="77"/>
              </a:rPr>
              <a:t>​</a:t>
            </a:r>
            <a:endParaRPr lang="en-US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fr-FR" sz="1400" b="0" i="0" u="none" strike="noStrike" dirty="0">
                <a:solidFill>
                  <a:srgbClr val="1F377D"/>
                </a:solidFill>
                <a:effectLst/>
                <a:latin typeface="Montserrat" pitchFamily="2" charset="77"/>
              </a:rPr>
              <a:t>Quels partenaires pourraient être facilement contactés et intéressés à participer ? </a:t>
            </a:r>
            <a:endParaRPr lang="en-US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8578761-415D-04EF-E02D-68BC56F47312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395321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4A2F6-2A30-1542-ED2D-B7461253E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04887-DE17-F866-4A1E-E8B1C67206F0}"/>
              </a:ext>
            </a:extLst>
          </p:cNvPr>
          <p:cNvSpPr txBox="1">
            <a:spLocks/>
          </p:cNvSpPr>
          <p:nvPr/>
        </p:nvSpPr>
        <p:spPr>
          <a:xfrm>
            <a:off x="3377852" y="6358568"/>
            <a:ext cx="5436296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rgbClr val="A6B5DC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Accompagnement à la préparation des 20 ans - Projet LILA, Septembre 2025</a:t>
            </a:r>
          </a:p>
        </p:txBody>
      </p:sp>
      <p:pic>
        <p:nvPicPr>
          <p:cNvPr id="8" name="Picture 2" descr="Virtuality Web3 Summit 2023 - Exposants - Vue détaillée, Picture">
            <a:extLst>
              <a:ext uri="{FF2B5EF4-FFF2-40B4-BE49-F238E27FC236}">
                <a16:creationId xmlns:a16="http://schemas.microsoft.com/office/drawing/2014/main" id="{E41CB645-2040-6741-6B3B-3AB5DA98C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11" y="6318954"/>
            <a:ext cx="1508251" cy="38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8D4790B3-866D-FBE0-6F59-4265BF8020D2}"/>
              </a:ext>
            </a:extLst>
          </p:cNvPr>
          <p:cNvGrpSpPr/>
          <p:nvPr/>
        </p:nvGrpSpPr>
        <p:grpSpPr>
          <a:xfrm>
            <a:off x="11058095" y="6492875"/>
            <a:ext cx="949494" cy="365125"/>
            <a:chOff x="7295743" y="5783064"/>
            <a:chExt cx="2500591" cy="961595"/>
          </a:xfrm>
        </p:grpSpPr>
        <p:pic>
          <p:nvPicPr>
            <p:cNvPr id="10" name="Picture 2" descr="France Services - Commune de Sainte-Fortunade">
              <a:extLst>
                <a:ext uri="{FF2B5EF4-FFF2-40B4-BE49-F238E27FC236}">
                  <a16:creationId xmlns:a16="http://schemas.microsoft.com/office/drawing/2014/main" id="{DD48651C-257B-D387-F915-57A23FF7B0D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05" t="4071" r="54283"/>
            <a:stretch/>
          </p:blipFill>
          <p:spPr bwMode="auto">
            <a:xfrm>
              <a:off x="7295743" y="5783064"/>
              <a:ext cx="780620" cy="961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logo HAUTES TERRES quadri - Hautes Terres communauté">
              <a:extLst>
                <a:ext uri="{FF2B5EF4-FFF2-40B4-BE49-F238E27FC236}">
                  <a16:creationId xmlns:a16="http://schemas.microsoft.com/office/drawing/2014/main" id="{55E3FCDB-E06D-6085-411E-474E0B1B98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0421" y="5848376"/>
              <a:ext cx="1565913" cy="782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A3801BD-DAB2-76AD-F1D1-8DDC77750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991527"/>
              </p:ext>
            </p:extLst>
          </p:nvPr>
        </p:nvGraphicFramePr>
        <p:xfrm>
          <a:off x="745674" y="1902080"/>
          <a:ext cx="10762398" cy="3322320"/>
        </p:xfrm>
        <a:graphic>
          <a:graphicData uri="http://schemas.openxmlformats.org/drawingml/2006/table">
            <a:tbl>
              <a:tblPr firstRow="1" bandRow="1"/>
              <a:tblGrid>
                <a:gridCol w="1311951">
                  <a:extLst>
                    <a:ext uri="{9D8B030D-6E8A-4147-A177-3AD203B41FA5}">
                      <a16:colId xmlns:a16="http://schemas.microsoft.com/office/drawing/2014/main" val="4084390686"/>
                    </a:ext>
                  </a:extLst>
                </a:gridCol>
                <a:gridCol w="2454998">
                  <a:extLst>
                    <a:ext uri="{9D8B030D-6E8A-4147-A177-3AD203B41FA5}">
                      <a16:colId xmlns:a16="http://schemas.microsoft.com/office/drawing/2014/main" val="702592833"/>
                    </a:ext>
                  </a:extLst>
                </a:gridCol>
                <a:gridCol w="3336967">
                  <a:extLst>
                    <a:ext uri="{9D8B030D-6E8A-4147-A177-3AD203B41FA5}">
                      <a16:colId xmlns:a16="http://schemas.microsoft.com/office/drawing/2014/main" val="1820180951"/>
                    </a:ext>
                  </a:extLst>
                </a:gridCol>
                <a:gridCol w="3658482">
                  <a:extLst>
                    <a:ext uri="{9D8B030D-6E8A-4147-A177-3AD203B41FA5}">
                      <a16:colId xmlns:a16="http://schemas.microsoft.com/office/drawing/2014/main" val="17252734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Montserrat" pitchFamily="2" charset="77"/>
                        </a:rPr>
                        <a:t>Heure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Temps fort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>
                          <a:latin typeface="Montserrat" pitchFamily="2" charset="77"/>
                        </a:rPr>
                        <a:t>Objectif/ ressenti visé</a:t>
                      </a:r>
                    </a:p>
                    <a:p>
                      <a:endParaRPr lang="fr-FR" sz="1400">
                        <a:latin typeface="Montserrat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Modalité / format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0363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>
                          <a:latin typeface="Montserrat" pitchFamily="2" charset="77"/>
                        </a:rPr>
                        <a:t>1h matin ou aprem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>
                          <a:latin typeface="Montserrat" pitchFamily="2" charset="77"/>
                        </a:rPr>
                        <a:t>Conférence interactive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Embarquer les participants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En présence des partenaires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450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>
                          <a:latin typeface="Montserrat" pitchFamily="2" charset="77"/>
                        </a:rPr>
                        <a:t>Sur 2/3h définies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Montserrat" pitchFamily="2" charset="77"/>
                        </a:rPr>
                        <a:t>Forum « stand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Répondre aux interrogations des usagers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Stands esprit forum libre à tous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311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>
                          <a:latin typeface="Montserrat" pitchFamily="2" charset="77"/>
                        </a:rPr>
                        <a:t>Sur 1/2h définies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err="1">
                          <a:latin typeface="Montserrat" pitchFamily="2" charset="77"/>
                        </a:rPr>
                        <a:t>Icebraker</a:t>
                      </a:r>
                      <a:r>
                        <a:rPr lang="fr-FR" sz="1400" b="1">
                          <a:latin typeface="Montserrat" pitchFamily="2" charset="77"/>
                        </a:rPr>
                        <a:t>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Se rencontrer, détendre l’atmosphère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Olympiade,  espace </a:t>
                      </a:r>
                      <a:r>
                        <a:rPr lang="fr-FR" sz="1400" err="1">
                          <a:latin typeface="Montserrat" pitchFamily="2" charset="77"/>
                        </a:rPr>
                        <a:t>game</a:t>
                      </a:r>
                      <a:r>
                        <a:rPr lang="fr-FR" sz="1400">
                          <a:latin typeface="Montserrat" pitchFamily="2" charset="77"/>
                        </a:rPr>
                        <a:t> par exemple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110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>
                          <a:latin typeface="Montserrat" pitchFamily="2" charset="77"/>
                        </a:rPr>
                        <a:t>En accès libre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>
                          <a:latin typeface="Montserrat" pitchFamily="2" charset="77"/>
                        </a:rPr>
                        <a:t>Exposition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Retracer l’histoire et montrer l’évolution du lieu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Exposition dans la France services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926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>
                          <a:latin typeface="Montserrat" pitchFamily="2" charset="77"/>
                        </a:rPr>
                        <a:t>Fin de journée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>
                          <a:latin typeface="Montserrat" pitchFamily="2" charset="77"/>
                        </a:rPr>
                        <a:t>Soirée de clôture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Moment de partage festif et léger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latin typeface="Montserrat" pitchFamily="2" charset="77"/>
                        </a:rPr>
                        <a:t>Cocktail, musique et danse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721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600" b="1">
                        <a:latin typeface="Montserrat" pitchFamily="2" charset="7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b="1">
                        <a:latin typeface="Montserrat" pitchFamily="2" charset="77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Montserrat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Montserrat" pitchFamily="2" charset="77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867330"/>
                  </a:ext>
                </a:extLst>
              </a:tr>
            </a:tbl>
          </a:graphicData>
        </a:graphic>
      </p:graphicFrame>
      <p:sp>
        <p:nvSpPr>
          <p:cNvPr id="3" name="Titre 4">
            <a:extLst>
              <a:ext uri="{FF2B5EF4-FFF2-40B4-BE49-F238E27FC236}">
                <a16:creationId xmlns:a16="http://schemas.microsoft.com/office/drawing/2014/main" id="{1B168738-5F97-0F85-E501-3810CFE9FFF5}"/>
              </a:ext>
            </a:extLst>
          </p:cNvPr>
          <p:cNvSpPr txBox="1">
            <a:spLocks/>
          </p:cNvSpPr>
          <p:nvPr/>
        </p:nvSpPr>
        <p:spPr>
          <a:xfrm>
            <a:off x="364653" y="597680"/>
            <a:ext cx="10046976" cy="445814"/>
          </a:xfrm>
          <a:prstGeom prst="rect">
            <a:avLst/>
          </a:prstGeom>
        </p:spPr>
        <p:txBody>
          <a:bodyPr anchor="t"/>
          <a:lstStyle>
            <a:lvl1pPr algn="l" defTabSz="8399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76" b="1" kern="1200">
                <a:solidFill>
                  <a:srgbClr val="E5281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FR" sz="2800" dirty="0">
                <a:solidFill>
                  <a:srgbClr val="E6281D"/>
                </a:solidFill>
                <a:latin typeface="Montserrat" pitchFamily="2" charset="77"/>
              </a:rPr>
              <a:t>Construction des temps fort </a:t>
            </a:r>
            <a:endParaRPr lang="fr-FR" sz="2800" b="1" dirty="0">
              <a:solidFill>
                <a:srgbClr val="E6281D"/>
              </a:solidFill>
              <a:latin typeface="Montserrat" pitchFamily="2" charset="77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97FAA0B-A129-09A6-B1D9-3781070C48DE}"/>
              </a:ext>
            </a:extLst>
          </p:cNvPr>
          <p:cNvSpPr txBox="1"/>
          <p:nvPr/>
        </p:nvSpPr>
        <p:spPr>
          <a:xfrm>
            <a:off x="364651" y="1043741"/>
            <a:ext cx="104652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None/>
            </a:pPr>
            <a:r>
              <a:rPr lang="fr-FR" sz="1600" b="0" i="0" u="none" strike="noStrike" dirty="0">
                <a:solidFill>
                  <a:srgbClr val="1F377D"/>
                </a:solidFill>
                <a:effectLst/>
                <a:latin typeface="Montserrat" pitchFamily="2" charset="77"/>
              </a:rPr>
              <a:t>Construction du squelette de l’événement : les grands temps, ce qu’on veut que les gens vivent, et comment y arriver.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0E52C2F-13C1-0E42-445D-172D79799537}"/>
              </a:ext>
            </a:extLst>
          </p:cNvPr>
          <p:cNvSpPr txBox="1"/>
          <p:nvPr/>
        </p:nvSpPr>
        <p:spPr>
          <a:xfrm>
            <a:off x="364652" y="316869"/>
            <a:ext cx="108052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ontserrat" pitchFamily="2" charset="77"/>
              </a:rPr>
              <a:t>Accompagnement à la préparation d’évènements</a:t>
            </a:r>
          </a:p>
        </p:txBody>
      </p:sp>
    </p:spTree>
    <p:extLst>
      <p:ext uri="{BB962C8B-B14F-4D97-AF65-F5344CB8AC3E}">
        <p14:creationId xmlns:p14="http://schemas.microsoft.com/office/powerpoint/2010/main" val="1762705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0e1149-5b5d-4813-9c1d-9f359cbd8ef4" xsi:nil="true"/>
    <lcf76f155ced4ddcb4097134ff3c332f xmlns="84e72fa8-49f7-4ea5-8d0d-6a7e3b2133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D0FF77FD88F469034AA6D202CE9A5" ma:contentTypeVersion="17" ma:contentTypeDescription="Create a new document." ma:contentTypeScope="" ma:versionID="294028ff9ec2357f5639e54aa58bb80f">
  <xsd:schema xmlns:xsd="http://www.w3.org/2001/XMLSchema" xmlns:xs="http://www.w3.org/2001/XMLSchema" xmlns:p="http://schemas.microsoft.com/office/2006/metadata/properties" xmlns:ns2="84e72fa8-49f7-4ea5-8d0d-6a7e3b2133d6" xmlns:ns3="360e1149-5b5d-4813-9c1d-9f359cbd8ef4" targetNamespace="http://schemas.microsoft.com/office/2006/metadata/properties" ma:root="true" ma:fieldsID="098748b8c04004571cb141ab11c1f725" ns2:_="" ns3:_="">
    <xsd:import namespace="84e72fa8-49f7-4ea5-8d0d-6a7e3b2133d6"/>
    <xsd:import namespace="360e1149-5b5d-4813-9c1d-9f359cbd8e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72fa8-49f7-4ea5-8d0d-6a7e3b2133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ef62f9-2e07-484b-bd79-00aec901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0e1149-5b5d-4813-9c1d-9f359cbd8ef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ab5ded8-b5da-400b-bbec-a48306f34888}" ma:internalName="TaxCatchAll" ma:showField="CatchAllData" ma:web="360e1149-5b5d-4813-9c1d-9f359cbd8e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7B5674-9F58-4B83-8F62-5E40972036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3D2A99-15B6-4E83-81DF-8FA2FE736DD8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360e1149-5b5d-4813-9c1d-9f359cbd8ef4"/>
    <ds:schemaRef ds:uri="84e72fa8-49f7-4ea5-8d0d-6a7e3b2133d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ABF1AE5-3FE8-4DB8-9DAA-58E77DA38C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e72fa8-49f7-4ea5-8d0d-6a7e3b2133d6"/>
    <ds:schemaRef ds:uri="360e1149-5b5d-4813-9c1d-9f359cbd8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4215</TotalTime>
  <Words>1512</Words>
  <Application>Microsoft Office PowerPoint</Application>
  <PresentationFormat>Grand écran</PresentationFormat>
  <Paragraphs>368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Montserrat</vt:lpstr>
      <vt:lpstr>Montserrat Medium</vt:lpstr>
      <vt:lpstr>Segoe UI</vt:lpstr>
      <vt:lpstr>Wingdings</vt:lpstr>
      <vt:lpstr>Thème Office</vt:lpstr>
      <vt:lpstr>Outils d’aide à la création d’évènements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Menoni, Samuel</dc:creator>
  <cp:lastModifiedBy>Menoni, Samuel</cp:lastModifiedBy>
  <cp:revision>9</cp:revision>
  <dcterms:created xsi:type="dcterms:W3CDTF">2025-09-17T13:24:08Z</dcterms:created>
  <dcterms:modified xsi:type="dcterms:W3CDTF">2026-06-29T16:22:39Z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0x010100AD8D0FF77FD88F469034AA6D202CE9A5</vt:lpwstr>
  </property>
  <property fmtid="{D5CDD505-2E9C-101B-9397-08002B2CF9AE}" pid="3" name="MediaServiceImageTags">
    <vt:lpwstr/>
  </property>
  <property fmtid="{D5CDD505-2E9C-101B-9397-08002B2CF9AE}" pid="4" name="MSIP_Label_94e1e3e5-28aa-42d2-a9d5-f117a2286530_Enabled">
    <vt:lpwstr>true</vt:lpwstr>
  </property>
  <property fmtid="{D5CDD505-2E9C-101B-9397-08002B2CF9AE}" pid="5" name="MSIP_Label_94e1e3e5-28aa-42d2-a9d5-f117a2286530_SetDate">
    <vt:lpwstr>2026-06-29T16:21:56Z</vt:lpwstr>
  </property>
  <property fmtid="{D5CDD505-2E9C-101B-9397-08002B2CF9AE}" pid="6" name="MSIP_Label_94e1e3e5-28aa-42d2-a9d5-f117a2286530_Method">
    <vt:lpwstr>Standard</vt:lpwstr>
  </property>
  <property fmtid="{D5CDD505-2E9C-101B-9397-08002B2CF9AE}" pid="7" name="MSIP_Label_94e1e3e5-28aa-42d2-a9d5-f117a2286530_Name">
    <vt:lpwstr>C2-Interne avec marquage</vt:lpwstr>
  </property>
  <property fmtid="{D5CDD505-2E9C-101B-9397-08002B2CF9AE}" pid="8" name="MSIP_Label_94e1e3e5-28aa-42d2-a9d5-f117a2286530_SiteId">
    <vt:lpwstr>6eab6365-8194-49c6-a4d0-e2d1a0fbeb74</vt:lpwstr>
  </property>
  <property fmtid="{D5CDD505-2E9C-101B-9397-08002B2CF9AE}" pid="9" name="MSIP_Label_94e1e3e5-28aa-42d2-a9d5-f117a2286530_ActionId">
    <vt:lpwstr>2c7ce6eb-1507-4fb3-9a60-f94cc16afd44</vt:lpwstr>
  </property>
  <property fmtid="{D5CDD505-2E9C-101B-9397-08002B2CF9AE}" pid="10" name="MSIP_Label_94e1e3e5-28aa-42d2-a9d5-f117a2286530_ContentBits">
    <vt:lpwstr>2</vt:lpwstr>
  </property>
  <property fmtid="{D5CDD505-2E9C-101B-9397-08002B2CF9AE}" pid="11" name="MSIP_Label_94e1e3e5-28aa-42d2-a9d5-f117a2286530_Tag">
    <vt:lpwstr>10, 3, 0, 1</vt:lpwstr>
  </property>
  <property fmtid="{D5CDD505-2E9C-101B-9397-08002B2CF9AE}" pid="12" name="ClassificationContentMarkingFooterLocations">
    <vt:lpwstr>Thème Office:8</vt:lpwstr>
  </property>
  <property fmtid="{D5CDD505-2E9C-101B-9397-08002B2CF9AE}" pid="13" name="ClassificationContentMarkingFooterText">
    <vt:lpwstr>Interne</vt:lpwstr>
  </property>
</Properties>
</file>